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61" r:id="rId2"/>
    <p:sldId id="304" r:id="rId3"/>
    <p:sldId id="306" r:id="rId4"/>
    <p:sldId id="333" r:id="rId5"/>
    <p:sldId id="355" r:id="rId6"/>
    <p:sldId id="318" r:id="rId7"/>
    <p:sldId id="319" r:id="rId8"/>
    <p:sldId id="334" r:id="rId9"/>
    <p:sldId id="335" r:id="rId10"/>
    <p:sldId id="340" r:id="rId11"/>
    <p:sldId id="336" r:id="rId12"/>
    <p:sldId id="337" r:id="rId13"/>
    <p:sldId id="356" r:id="rId14"/>
    <p:sldId id="339" r:id="rId15"/>
    <p:sldId id="341" r:id="rId16"/>
    <p:sldId id="321" r:id="rId17"/>
    <p:sldId id="324" r:id="rId18"/>
    <p:sldId id="312" r:id="rId19"/>
    <p:sldId id="342" r:id="rId20"/>
    <p:sldId id="316" r:id="rId21"/>
    <p:sldId id="366" r:id="rId22"/>
    <p:sldId id="322" r:id="rId23"/>
    <p:sldId id="325" r:id="rId24"/>
    <p:sldId id="314" r:id="rId25"/>
    <p:sldId id="326" r:id="rId26"/>
    <p:sldId id="327" r:id="rId27"/>
    <p:sldId id="328" r:id="rId28"/>
    <p:sldId id="329" r:id="rId29"/>
    <p:sldId id="343" r:id="rId30"/>
    <p:sldId id="263" r:id="rId31"/>
    <p:sldId id="358" r:id="rId32"/>
    <p:sldId id="353" r:id="rId33"/>
    <p:sldId id="354" r:id="rId34"/>
    <p:sldId id="363" r:id="rId35"/>
    <p:sldId id="364" r:id="rId36"/>
    <p:sldId id="331" r:id="rId37"/>
    <p:sldId id="352" r:id="rId38"/>
    <p:sldId id="345" r:id="rId39"/>
    <p:sldId id="344" r:id="rId40"/>
    <p:sldId id="346" r:id="rId41"/>
    <p:sldId id="349" r:id="rId42"/>
    <p:sldId id="348" r:id="rId43"/>
    <p:sldId id="347" r:id="rId44"/>
    <p:sldId id="350" r:id="rId45"/>
    <p:sldId id="313" r:id="rId46"/>
    <p:sldId id="357" r:id="rId47"/>
    <p:sldId id="351" r:id="rId48"/>
    <p:sldId id="365" r:id="rId49"/>
    <p:sldId id="359" r:id="rId50"/>
  </p:sldIdLst>
  <p:sldSz cx="9144000" cy="6858000" type="screen4x3"/>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D"/>
    <a:srgbClr val="EFD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0" autoAdjust="0"/>
  </p:normalViewPr>
  <p:slideViewPr>
    <p:cSldViewPr>
      <p:cViewPr varScale="1">
        <p:scale>
          <a:sx n="70" d="100"/>
          <a:sy n="70" d="100"/>
        </p:scale>
        <p:origin x="-1440" y="-90"/>
      </p:cViewPr>
      <p:guideLst>
        <p:guide orient="horz" pos="2160"/>
        <p:guide pos="2880"/>
      </p:guideLst>
    </p:cSldViewPr>
  </p:slideViewPr>
  <p:outlineViewPr>
    <p:cViewPr>
      <p:scale>
        <a:sx n="33" d="100"/>
        <a:sy n="33" d="100"/>
      </p:scale>
      <p:origin x="0" y="-31440"/>
    </p:cViewPr>
  </p:outlineViewPr>
  <p:notesTextViewPr>
    <p:cViewPr>
      <p:scale>
        <a:sx n="100" d="100"/>
        <a:sy n="100" d="100"/>
      </p:scale>
      <p:origin x="0" y="0"/>
    </p:cViewPr>
  </p:notesTextViewPr>
  <p:notesViewPr>
    <p:cSldViewPr>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de-DE" dirty="0"/>
          </a:p>
        </p:txBody>
      </p:sp>
      <p:sp>
        <p:nvSpPr>
          <p:cNvPr id="3" name="Datumsplatzhalt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8B4D4570-73D1-47FC-B8AD-0D97BA305342}" type="datetimeFigureOut">
              <a:rPr lang="de-DE" smtClean="0"/>
              <a:pPr/>
              <a:t>20.03.2017</a:t>
            </a:fld>
            <a:endParaRPr lang="de-DE" dirty="0"/>
          </a:p>
        </p:txBody>
      </p:sp>
      <p:sp>
        <p:nvSpPr>
          <p:cNvPr id="4" name="Folienbildplatzhalt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de-DE" dirty="0"/>
          </a:p>
        </p:txBody>
      </p:sp>
      <p:sp>
        <p:nvSpPr>
          <p:cNvPr id="5" name="Notizenplatzhalt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de-DE" dirty="0"/>
          </a:p>
        </p:txBody>
      </p:sp>
      <p:sp>
        <p:nvSpPr>
          <p:cNvPr id="7" name="Foliennummernplatzhalt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16C7E02A-7BC9-4E7D-9394-2285DF16DCCD}" type="slidenum">
              <a:rPr lang="de-DE" smtClean="0"/>
              <a:pPr/>
              <a:t>‹Nr.›</a:t>
            </a:fld>
            <a:endParaRPr lang="de-DE" dirty="0"/>
          </a:p>
        </p:txBody>
      </p:sp>
    </p:spTree>
    <p:extLst>
      <p:ext uri="{BB962C8B-B14F-4D97-AF65-F5344CB8AC3E}">
        <p14:creationId xmlns:p14="http://schemas.microsoft.com/office/powerpoint/2010/main" val="911345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C7E02A-7BC9-4E7D-9394-2285DF16DCCD}" type="slidenum">
              <a:rPr lang="de-DE" smtClean="0"/>
              <a:pPr/>
              <a:t>6</a:t>
            </a:fld>
            <a:endParaRPr lang="de-DE" dirty="0"/>
          </a:p>
        </p:txBody>
      </p:sp>
    </p:spTree>
    <p:extLst>
      <p:ext uri="{BB962C8B-B14F-4D97-AF65-F5344CB8AC3E}">
        <p14:creationId xmlns:p14="http://schemas.microsoft.com/office/powerpoint/2010/main" val="38737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C7E02A-7BC9-4E7D-9394-2285DF16DCCD}" type="slidenum">
              <a:rPr lang="de-DE" smtClean="0"/>
              <a:pPr/>
              <a:t>17</a:t>
            </a:fld>
            <a:endParaRPr lang="de-DE" dirty="0"/>
          </a:p>
        </p:txBody>
      </p:sp>
    </p:spTree>
    <p:extLst>
      <p:ext uri="{BB962C8B-B14F-4D97-AF65-F5344CB8AC3E}">
        <p14:creationId xmlns:p14="http://schemas.microsoft.com/office/powerpoint/2010/main" val="337110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C7E02A-7BC9-4E7D-9394-2285DF16DCCD}" type="slidenum">
              <a:rPr lang="de-DE" smtClean="0"/>
              <a:pPr/>
              <a:t>26</a:t>
            </a:fld>
            <a:endParaRPr lang="de-DE" dirty="0"/>
          </a:p>
        </p:txBody>
      </p:sp>
    </p:spTree>
    <p:extLst>
      <p:ext uri="{BB962C8B-B14F-4D97-AF65-F5344CB8AC3E}">
        <p14:creationId xmlns:p14="http://schemas.microsoft.com/office/powerpoint/2010/main" val="94194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C7E02A-7BC9-4E7D-9394-2285DF16DCCD}" type="slidenum">
              <a:rPr lang="de-DE" smtClean="0"/>
              <a:pPr/>
              <a:t>27</a:t>
            </a:fld>
            <a:endParaRPr lang="de-DE" dirty="0"/>
          </a:p>
        </p:txBody>
      </p:sp>
    </p:spTree>
    <p:extLst>
      <p:ext uri="{BB962C8B-B14F-4D97-AF65-F5344CB8AC3E}">
        <p14:creationId xmlns:p14="http://schemas.microsoft.com/office/powerpoint/2010/main" val="165407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C7E02A-7BC9-4E7D-9394-2285DF16DCCD}" type="slidenum">
              <a:rPr lang="de-DE" smtClean="0"/>
              <a:pPr/>
              <a:t>28</a:t>
            </a:fld>
            <a:endParaRPr lang="de-DE" dirty="0"/>
          </a:p>
        </p:txBody>
      </p:sp>
    </p:spTree>
    <p:extLst>
      <p:ext uri="{BB962C8B-B14F-4D97-AF65-F5344CB8AC3E}">
        <p14:creationId xmlns:p14="http://schemas.microsoft.com/office/powerpoint/2010/main" val="157114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6C7E02A-7BC9-4E7D-9394-2285DF16DCCD}" type="slidenum">
              <a:rPr lang="de-DE" smtClean="0"/>
              <a:pPr/>
              <a:t>29</a:t>
            </a:fld>
            <a:endParaRPr lang="de-DE" dirty="0"/>
          </a:p>
        </p:txBody>
      </p:sp>
    </p:spTree>
    <p:extLst>
      <p:ext uri="{BB962C8B-B14F-4D97-AF65-F5344CB8AC3E}">
        <p14:creationId xmlns:p14="http://schemas.microsoft.com/office/powerpoint/2010/main" val="162596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C7E02A-7BC9-4E7D-9394-2285DF16DCCD}" type="slidenum">
              <a:rPr lang="de-DE" smtClean="0"/>
              <a:pPr/>
              <a:t>36</a:t>
            </a:fld>
            <a:endParaRPr lang="de-DE" dirty="0"/>
          </a:p>
        </p:txBody>
      </p:sp>
    </p:spTree>
    <p:extLst>
      <p:ext uri="{BB962C8B-B14F-4D97-AF65-F5344CB8AC3E}">
        <p14:creationId xmlns:p14="http://schemas.microsoft.com/office/powerpoint/2010/main" val="331732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6C7E02A-7BC9-4E7D-9394-2285DF16DCCD}" type="slidenum">
              <a:rPr lang="de-DE" smtClean="0"/>
              <a:pPr/>
              <a:t>46</a:t>
            </a:fld>
            <a:endParaRPr lang="de-DE" dirty="0"/>
          </a:p>
        </p:txBody>
      </p:sp>
    </p:spTree>
    <p:extLst>
      <p:ext uri="{BB962C8B-B14F-4D97-AF65-F5344CB8AC3E}">
        <p14:creationId xmlns:p14="http://schemas.microsoft.com/office/powerpoint/2010/main" val="347432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4CE4DE3-4A99-4F30-B199-F2ABDA5FE763}" type="datetime1">
              <a:rPr lang="de-DE" smtClean="0"/>
              <a:t>20.03.2017</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6C7CB04-8280-426B-AD9D-13D53293D92D}" type="slidenum">
              <a:rPr lang="de-DE" smtClean="0"/>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51D6C57-5AD1-44EE-9BA4-7BAF5BF61614}" type="datetime1">
              <a:rPr lang="de-DE" smtClean="0"/>
              <a:t>20.03.2017</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6C7CB04-8280-426B-AD9D-13D53293D92D}" type="slidenum">
              <a:rPr lang="de-DE" smtClean="0"/>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855307-1C9D-483D-9438-03C9C92F1D2B}" type="datetime1">
              <a:rPr lang="de-DE" smtClean="0"/>
              <a:t>20.03.2017</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6C7CB04-8280-426B-AD9D-13D53293D92D}" type="slidenum">
              <a:rPr lang="de-DE" smtClean="0"/>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2A5DD6B-91AA-41F3-B384-F51033B20B13}" type="datetime1">
              <a:rPr lang="de-DE" smtClean="0"/>
              <a:t>20.03.2017</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6C7CB04-8280-426B-AD9D-13D53293D92D}"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F8FCEDCC-01C7-439E-BF54-60763EADBCAE}" type="datetime1">
              <a:rPr lang="de-DE" smtClean="0"/>
              <a:t>20.03.2017</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6C7CB04-8280-426B-AD9D-13D53293D92D}"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A03E9C0-73F2-4A56-B997-E7369835CD1B}" type="datetime1">
              <a:rPr lang="de-DE" smtClean="0"/>
              <a:t>20.03.2017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16C7CB04-8280-426B-AD9D-13D53293D92D}"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9758894-6D9D-4980-88EE-DB00A5A0607F}" type="datetime1">
              <a:rPr lang="de-DE" smtClean="0"/>
              <a:t>20.03.2017</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16C7CB04-8280-426B-AD9D-13D53293D92D}"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2CCEDB0-D3FD-4C72-9360-E53EA4557E02}" type="datetime1">
              <a:rPr lang="de-DE" smtClean="0"/>
              <a:t>20.03.2017</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6C7CB04-8280-426B-AD9D-13D53293D92D}" type="slidenum">
              <a:rPr lang="de-DE" smtClean="0"/>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642E717-DEAF-4187-831A-2C581CF5651B}" type="datetime1">
              <a:rPr lang="de-DE" smtClean="0"/>
              <a:t>20.03.2017</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6C7CB04-8280-426B-AD9D-13D53293D92D}" type="slidenum">
              <a:rPr lang="de-DE" smtClean="0"/>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06D802EC-332D-46C5-9B0B-0800B07717ED}" type="datetime1">
              <a:rPr lang="de-DE" smtClean="0"/>
              <a:t>20.03.2017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16C7CB04-8280-426B-AD9D-13D53293D92D}" type="slidenum">
              <a:rPr lang="de-DE" smtClean="0"/>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7BF12F7A-A4A1-4E4A-82E3-56D5C2F08F41}" type="datetime1">
              <a:rPr lang="de-DE" smtClean="0"/>
              <a:t>20.03.2017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16C7CB04-8280-426B-AD9D-13D53293D92D}" type="slidenum">
              <a:rPr lang="de-DE" smtClean="0"/>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6DB2C-3567-407D-8512-6EB0FB68DDF1}" type="datetime1">
              <a:rPr lang="de-DE" smtClean="0"/>
              <a:t>20.03.2017</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7CB04-8280-426B-AD9D-13D53293D92D}"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hogrefe.d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434282"/>
          </a:xfrm>
        </p:spPr>
        <p:txBody>
          <a:bodyPr>
            <a:normAutofit/>
          </a:bodyPr>
          <a:lstStyle/>
          <a:p>
            <a:r>
              <a:rPr lang="de-DE" dirty="0">
                <a:solidFill>
                  <a:srgbClr val="C00000"/>
                </a:solidFill>
                <a:latin typeface="Century Gothic" pitchFamily="34" charset="0"/>
              </a:rPr>
              <a:t>Rechtschreibtraining </a:t>
            </a:r>
            <a:br>
              <a:rPr lang="de-DE" dirty="0">
                <a:solidFill>
                  <a:srgbClr val="C00000"/>
                </a:solidFill>
                <a:latin typeface="Century Gothic" pitchFamily="34" charset="0"/>
              </a:rPr>
            </a:br>
            <a:r>
              <a:rPr lang="de-DE" dirty="0">
                <a:solidFill>
                  <a:srgbClr val="C00000"/>
                </a:solidFill>
                <a:latin typeface="Century Gothic" pitchFamily="34" charset="0"/>
              </a:rPr>
              <a:t>in der Grundschule</a:t>
            </a:r>
            <a:br>
              <a:rPr lang="de-DE" dirty="0">
                <a:solidFill>
                  <a:srgbClr val="C00000"/>
                </a:solidFill>
                <a:latin typeface="Century Gothic" pitchFamily="34" charset="0"/>
              </a:rPr>
            </a:br>
            <a:r>
              <a:rPr lang="de-DE" dirty="0">
                <a:solidFill>
                  <a:srgbClr val="C00000"/>
                </a:solidFill>
                <a:latin typeface="Century Gothic" pitchFamily="34" charset="0"/>
              </a:rPr>
              <a:t> </a:t>
            </a:r>
            <a:r>
              <a:rPr lang="de-DE" sz="1800" dirty="0">
                <a:solidFill>
                  <a:srgbClr val="C00000"/>
                </a:solidFill>
                <a:latin typeface="Century Gothic" pitchFamily="34" charset="0"/>
              </a:rPr>
              <a:t>Montag, 13. März 2017  14.30-17.00 Uhr</a:t>
            </a:r>
            <a:endParaRPr lang="de-DE" dirty="0">
              <a:solidFill>
                <a:srgbClr val="C00000"/>
              </a:solidFill>
            </a:endParaRPr>
          </a:p>
        </p:txBody>
      </p:sp>
      <p:sp>
        <p:nvSpPr>
          <p:cNvPr id="3" name="Inhaltsplatzhalter 2"/>
          <p:cNvSpPr>
            <a:spLocks noGrp="1"/>
          </p:cNvSpPr>
          <p:nvPr>
            <p:ph idx="1"/>
          </p:nvPr>
        </p:nvSpPr>
        <p:spPr>
          <a:xfrm>
            <a:off x="1835696" y="2996952"/>
            <a:ext cx="5426893" cy="3312368"/>
          </a:xfrm>
          <a:ln w="19050">
            <a:noFill/>
          </a:ln>
        </p:spPr>
        <p:txBody>
          <a:bodyPr>
            <a:normAutofit/>
          </a:bodyPr>
          <a:lstStyle/>
          <a:p>
            <a:pPr>
              <a:lnSpc>
                <a:spcPct val="150000"/>
              </a:lnSpc>
              <a:buFont typeface="Courier New" pitchFamily="49" charset="0"/>
              <a:buChar char="o"/>
            </a:pPr>
            <a:r>
              <a:rPr lang="de-DE" sz="2400" dirty="0">
                <a:solidFill>
                  <a:srgbClr val="C00000"/>
                </a:solidFill>
                <a:latin typeface="Century Gothic" pitchFamily="34" charset="0"/>
              </a:rPr>
              <a:t>Lauttreues Schreiben</a:t>
            </a:r>
          </a:p>
          <a:p>
            <a:pPr>
              <a:lnSpc>
                <a:spcPct val="150000"/>
              </a:lnSpc>
              <a:buFont typeface="Courier New" pitchFamily="49" charset="0"/>
              <a:buChar char="o"/>
            </a:pPr>
            <a:r>
              <a:rPr lang="de-DE" sz="2400" dirty="0">
                <a:solidFill>
                  <a:srgbClr val="C00000"/>
                </a:solidFill>
                <a:latin typeface="Century Gothic" pitchFamily="34" charset="0"/>
              </a:rPr>
              <a:t>Rechtschreibstrategien</a:t>
            </a:r>
          </a:p>
          <a:p>
            <a:pPr>
              <a:lnSpc>
                <a:spcPct val="150000"/>
              </a:lnSpc>
              <a:buFont typeface="Courier New" pitchFamily="49" charset="0"/>
              <a:buChar char="o"/>
            </a:pPr>
            <a:endParaRPr lang="de-DE" sz="1800" dirty="0">
              <a:solidFill>
                <a:srgbClr val="C00000"/>
              </a:solidFill>
              <a:latin typeface="Century Gothic" pitchFamily="34" charset="0"/>
            </a:endParaRPr>
          </a:p>
          <a:p>
            <a:pPr>
              <a:lnSpc>
                <a:spcPct val="150000"/>
              </a:lnSpc>
              <a:buNone/>
            </a:pPr>
            <a:r>
              <a:rPr lang="de-DE" sz="2000" dirty="0">
                <a:solidFill>
                  <a:srgbClr val="C00000"/>
                </a:solidFill>
                <a:latin typeface="Century Gothic" pitchFamily="34" charset="0"/>
              </a:rPr>
              <a:t>			 </a:t>
            </a:r>
            <a:r>
              <a:rPr lang="de-DE" sz="1800" dirty="0">
                <a:solidFill>
                  <a:srgbClr val="C00000"/>
                </a:solidFill>
                <a:latin typeface="Century Gothic" pitchFamily="34" charset="0"/>
              </a:rPr>
              <a:t>ca. 15.45 Uhr </a:t>
            </a:r>
            <a:endParaRPr lang="de-DE" sz="1600" dirty="0">
              <a:solidFill>
                <a:srgbClr val="C00000"/>
              </a:solidFill>
              <a:latin typeface="Century Gothic" pitchFamily="34" charset="0"/>
            </a:endParaRPr>
          </a:p>
          <a:p>
            <a:pPr>
              <a:lnSpc>
                <a:spcPct val="150000"/>
              </a:lnSpc>
              <a:buFont typeface="Courier New" pitchFamily="49" charset="0"/>
              <a:buChar char="o"/>
            </a:pPr>
            <a:r>
              <a:rPr lang="de-DE" sz="2400" dirty="0">
                <a:solidFill>
                  <a:srgbClr val="C00000"/>
                </a:solidFill>
                <a:latin typeface="Century Gothic" pitchFamily="34" charset="0"/>
              </a:rPr>
              <a:t>Grundwortschatztraining </a:t>
            </a:r>
          </a:p>
          <a:p>
            <a:endParaRPr lang="de-DE" dirty="0">
              <a:solidFill>
                <a:srgbClr val="C00000"/>
              </a:solidFill>
            </a:endParaRPr>
          </a:p>
        </p:txBody>
      </p:sp>
      <p:pic>
        <p:nvPicPr>
          <p:cNvPr id="4" name="Grafik 3"/>
          <p:cNvPicPr/>
          <p:nvPr/>
        </p:nvPicPr>
        <p:blipFill>
          <a:blip r:embed="rId2" cstate="print"/>
          <a:srcRect/>
          <a:stretch>
            <a:fillRect/>
          </a:stretch>
        </p:blipFill>
        <p:spPr bwMode="auto">
          <a:xfrm>
            <a:off x="3131840" y="4365104"/>
            <a:ext cx="628650" cy="7574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45442"/>
          </a:xfrm>
        </p:spPr>
        <p:txBody>
          <a:bodyPr>
            <a:normAutofit/>
          </a:bodyPr>
          <a:lstStyle/>
          <a:p>
            <a:pPr algn="l"/>
            <a:r>
              <a:rPr lang="de-DE" dirty="0">
                <a:solidFill>
                  <a:srgbClr val="C00000"/>
                </a:solidFill>
                <a:latin typeface="Century Gothic" pitchFamily="34" charset="0"/>
              </a:rPr>
              <a:t> </a:t>
            </a:r>
            <a:endParaRPr lang="de-DE" dirty="0">
              <a:solidFill>
                <a:srgbClr val="C00000"/>
              </a:solidFill>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10</a:t>
            </a:fld>
            <a:endParaRPr lang="de-DE" dirty="0"/>
          </a:p>
        </p:txBody>
      </p:sp>
      <p:sp>
        <p:nvSpPr>
          <p:cNvPr id="12" name="Titel 3"/>
          <p:cNvSpPr txBox="1">
            <a:spLocks/>
          </p:cNvSpPr>
          <p:nvPr/>
        </p:nvSpPr>
        <p:spPr>
          <a:xfrm>
            <a:off x="0" y="6246524"/>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    </a:t>
            </a:r>
            <a:endParaRPr lang="de-DE" b="1" spc="600" dirty="0">
              <a:solidFill>
                <a:schemeClr val="bg1"/>
              </a:solidFill>
              <a:latin typeface="Century Gothic" pitchFamily="34" charset="0"/>
              <a:ea typeface="Avignon" pitchFamily="2" charset="0"/>
            </a:endParaRPr>
          </a:p>
        </p:txBody>
      </p:sp>
      <p:grpSp>
        <p:nvGrpSpPr>
          <p:cNvPr id="13" name="Gruppieren 12"/>
          <p:cNvGrpSpPr/>
          <p:nvPr/>
        </p:nvGrpSpPr>
        <p:grpSpPr>
          <a:xfrm>
            <a:off x="5739544" y="6400588"/>
            <a:ext cx="2018722" cy="257858"/>
            <a:chOff x="5739544" y="6400588"/>
            <a:chExt cx="2018722" cy="257858"/>
          </a:xfrm>
        </p:grpSpPr>
        <p:sp>
          <p:nvSpPr>
            <p:cNvPr id="14" name="Halbbogen 7"/>
            <p:cNvSpPr/>
            <p:nvPr/>
          </p:nvSpPr>
          <p:spPr>
            <a:xfrm rot="10800000">
              <a:off x="5739544"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Halbbogen 7"/>
            <p:cNvSpPr/>
            <p:nvPr/>
          </p:nvSpPr>
          <p:spPr>
            <a:xfrm rot="10800000">
              <a:off x="7063948"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Halbbogen 7"/>
            <p:cNvSpPr/>
            <p:nvPr/>
          </p:nvSpPr>
          <p:spPr>
            <a:xfrm rot="10800000">
              <a:off x="6414187" y="640058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7" name="Rechteck 16"/>
          <p:cNvSpPr/>
          <p:nvPr/>
        </p:nvSpPr>
        <p:spPr>
          <a:xfrm>
            <a:off x="1007604" y="803229"/>
            <a:ext cx="6912768" cy="707886"/>
          </a:xfrm>
          <a:prstGeom prst="rect">
            <a:avLst/>
          </a:prstGeom>
        </p:spPr>
        <p:txBody>
          <a:bodyPr wrap="square">
            <a:spAutoFit/>
          </a:bodyPr>
          <a:lstStyle/>
          <a:p>
            <a:pPr algn="ctr"/>
            <a:r>
              <a:rPr lang="de-DE" sz="4000" dirty="0">
                <a:solidFill>
                  <a:srgbClr val="0070C0"/>
                </a:solidFill>
                <a:latin typeface="Century Gothic" panose="020B0502020202020204" pitchFamily="34" charset="0"/>
              </a:rPr>
              <a:t>Wortbilder verinnerlichen</a:t>
            </a:r>
            <a:endParaRPr lang="de-DE" sz="4000" dirty="0">
              <a:latin typeface="Century Gothic" panose="020B0502020202020204" pitchFamily="34" charset="0"/>
            </a:endParaRPr>
          </a:p>
        </p:txBody>
      </p:sp>
      <p:sp>
        <p:nvSpPr>
          <p:cNvPr id="5" name="Inhaltsplatzhalter 4"/>
          <p:cNvSpPr>
            <a:spLocks noGrp="1"/>
          </p:cNvSpPr>
          <p:nvPr>
            <p:ph idx="1"/>
          </p:nvPr>
        </p:nvSpPr>
        <p:spPr>
          <a:xfrm>
            <a:off x="1619672" y="2060848"/>
            <a:ext cx="6995120" cy="3556992"/>
          </a:xfrm>
        </p:spPr>
        <p:txBody>
          <a:bodyPr>
            <a:normAutofit/>
          </a:bodyPr>
          <a:lstStyle/>
          <a:p>
            <a:pPr>
              <a:lnSpc>
                <a:spcPct val="150000"/>
              </a:lnSpc>
            </a:pPr>
            <a:r>
              <a:rPr lang="de-DE" dirty="0">
                <a:solidFill>
                  <a:srgbClr val="0070C0"/>
                </a:solidFill>
                <a:latin typeface="Century Gothic" pitchFamily="34" charset="0"/>
              </a:rPr>
              <a:t>m oder n?</a:t>
            </a:r>
          </a:p>
          <a:p>
            <a:pPr>
              <a:lnSpc>
                <a:spcPct val="150000"/>
              </a:lnSpc>
            </a:pPr>
            <a:r>
              <a:rPr lang="de-DE" dirty="0">
                <a:solidFill>
                  <a:srgbClr val="0070C0"/>
                </a:solidFill>
                <a:latin typeface="Century Gothic" pitchFamily="34" charset="0"/>
              </a:rPr>
              <a:t>einprägen – umdrehen</a:t>
            </a:r>
          </a:p>
          <a:p>
            <a:pPr>
              <a:lnSpc>
                <a:spcPct val="150000"/>
              </a:lnSpc>
            </a:pPr>
            <a:r>
              <a:rPr lang="de-DE" dirty="0">
                <a:solidFill>
                  <a:srgbClr val="0070C0"/>
                </a:solidFill>
                <a:latin typeface="Century Gothic" pitchFamily="34" charset="0"/>
              </a:rPr>
              <a:t>Köpfe auf die Arme</a:t>
            </a:r>
          </a:p>
          <a:p>
            <a:pPr>
              <a:lnSpc>
                <a:spcPct val="150000"/>
              </a:lnSpc>
            </a:pPr>
            <a:r>
              <a:rPr lang="de-DE" dirty="0">
                <a:solidFill>
                  <a:srgbClr val="0070C0"/>
                </a:solidFill>
                <a:latin typeface="Century Gothic" pitchFamily="34" charset="0"/>
              </a:rPr>
              <a:t>Computer hochfahren</a:t>
            </a:r>
          </a:p>
        </p:txBody>
      </p:sp>
    </p:spTree>
    <p:extLst>
      <p:ext uri="{BB962C8B-B14F-4D97-AF65-F5344CB8AC3E}">
        <p14:creationId xmlns:p14="http://schemas.microsoft.com/office/powerpoint/2010/main" val="171163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45442"/>
          </a:xfrm>
        </p:spPr>
        <p:txBody>
          <a:bodyPr>
            <a:normAutofit/>
          </a:bodyPr>
          <a:lstStyle/>
          <a:p>
            <a:pPr algn="l"/>
            <a:r>
              <a:rPr lang="de-DE" dirty="0">
                <a:solidFill>
                  <a:srgbClr val="C00000"/>
                </a:solidFill>
                <a:latin typeface="Century Gothic" pitchFamily="34" charset="0"/>
              </a:rPr>
              <a:t> </a:t>
            </a:r>
            <a:endParaRPr lang="de-DE" dirty="0">
              <a:solidFill>
                <a:srgbClr val="C00000"/>
              </a:solidFill>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11</a:t>
            </a:fld>
            <a:endParaRPr lang="de-DE" dirty="0"/>
          </a:p>
        </p:txBody>
      </p:sp>
      <p:sp>
        <p:nvSpPr>
          <p:cNvPr id="12" name="Titel 3"/>
          <p:cNvSpPr txBox="1">
            <a:spLocks/>
          </p:cNvSpPr>
          <p:nvPr/>
        </p:nvSpPr>
        <p:spPr>
          <a:xfrm>
            <a:off x="0" y="6246524"/>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    </a:t>
            </a:r>
            <a:endParaRPr lang="de-DE" b="1" spc="600" dirty="0">
              <a:solidFill>
                <a:schemeClr val="bg1"/>
              </a:solidFill>
              <a:latin typeface="Century Gothic" pitchFamily="34" charset="0"/>
              <a:ea typeface="Avignon" pitchFamily="2" charset="0"/>
            </a:endParaRPr>
          </a:p>
        </p:txBody>
      </p:sp>
      <p:grpSp>
        <p:nvGrpSpPr>
          <p:cNvPr id="13" name="Gruppieren 12"/>
          <p:cNvGrpSpPr/>
          <p:nvPr/>
        </p:nvGrpSpPr>
        <p:grpSpPr>
          <a:xfrm>
            <a:off x="5739544" y="6400588"/>
            <a:ext cx="2018722" cy="257858"/>
            <a:chOff x="5739544" y="6400588"/>
            <a:chExt cx="2018722" cy="257858"/>
          </a:xfrm>
        </p:grpSpPr>
        <p:sp>
          <p:nvSpPr>
            <p:cNvPr id="14" name="Halbbogen 7"/>
            <p:cNvSpPr/>
            <p:nvPr/>
          </p:nvSpPr>
          <p:spPr>
            <a:xfrm rot="10800000">
              <a:off x="5739544"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Halbbogen 7"/>
            <p:cNvSpPr/>
            <p:nvPr/>
          </p:nvSpPr>
          <p:spPr>
            <a:xfrm rot="10800000">
              <a:off x="7063948"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Halbbogen 7"/>
            <p:cNvSpPr/>
            <p:nvPr/>
          </p:nvSpPr>
          <p:spPr>
            <a:xfrm rot="10800000">
              <a:off x="6414187" y="640058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7" name="Rechteck 16"/>
          <p:cNvSpPr/>
          <p:nvPr/>
        </p:nvSpPr>
        <p:spPr>
          <a:xfrm>
            <a:off x="1007604" y="803229"/>
            <a:ext cx="6912768" cy="707886"/>
          </a:xfrm>
          <a:prstGeom prst="rect">
            <a:avLst/>
          </a:prstGeom>
        </p:spPr>
        <p:txBody>
          <a:bodyPr wrap="square">
            <a:spAutoFit/>
          </a:bodyPr>
          <a:lstStyle/>
          <a:p>
            <a:pPr algn="ctr"/>
            <a:r>
              <a:rPr lang="de-DE" sz="4000" dirty="0">
                <a:solidFill>
                  <a:srgbClr val="0070C0"/>
                </a:solidFill>
                <a:latin typeface="Century Gothic" panose="020B0502020202020204" pitchFamily="34" charset="0"/>
              </a:rPr>
              <a:t>schwingen</a:t>
            </a:r>
            <a:endParaRPr lang="de-DE" sz="4000" dirty="0">
              <a:latin typeface="Century Gothic" panose="020B0502020202020204" pitchFamily="34" charset="0"/>
            </a:endParaRPr>
          </a:p>
        </p:txBody>
      </p:sp>
      <p:pic>
        <p:nvPicPr>
          <p:cNvPr id="11" name="Inhaltsplatzhalt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660"/>
          <a:stretch/>
        </p:blipFill>
        <p:spPr>
          <a:xfrm>
            <a:off x="621904" y="1481956"/>
            <a:ext cx="8064896" cy="4797361"/>
          </a:xfrm>
        </p:spPr>
      </p:pic>
    </p:spTree>
    <p:extLst>
      <p:ext uri="{BB962C8B-B14F-4D97-AF65-F5344CB8AC3E}">
        <p14:creationId xmlns:p14="http://schemas.microsoft.com/office/powerpoint/2010/main" val="3970569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634451"/>
            <a:ext cx="8229600" cy="1045442"/>
          </a:xfrm>
        </p:spPr>
        <p:txBody>
          <a:bodyPr>
            <a:normAutofit/>
          </a:bodyPr>
          <a:lstStyle/>
          <a:p>
            <a:pPr algn="l"/>
            <a:r>
              <a:rPr lang="de-DE" dirty="0">
                <a:solidFill>
                  <a:srgbClr val="C00000"/>
                </a:solidFill>
                <a:latin typeface="Century Gothic" pitchFamily="34" charset="0"/>
              </a:rPr>
              <a:t> </a:t>
            </a:r>
            <a:endParaRPr lang="de-DE" dirty="0">
              <a:solidFill>
                <a:srgbClr val="C00000"/>
              </a:solidFill>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12</a:t>
            </a:fld>
            <a:endParaRPr lang="de-DE" dirty="0"/>
          </a:p>
        </p:txBody>
      </p:sp>
      <p:sp>
        <p:nvSpPr>
          <p:cNvPr id="12" name="Titel 3"/>
          <p:cNvSpPr txBox="1">
            <a:spLocks/>
          </p:cNvSpPr>
          <p:nvPr/>
        </p:nvSpPr>
        <p:spPr>
          <a:xfrm>
            <a:off x="0" y="6246524"/>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    </a:t>
            </a:r>
            <a:endParaRPr lang="de-DE" b="1" spc="600" dirty="0">
              <a:solidFill>
                <a:schemeClr val="bg1"/>
              </a:solidFill>
              <a:latin typeface="Century Gothic" pitchFamily="34" charset="0"/>
              <a:ea typeface="Avignon" pitchFamily="2" charset="0"/>
            </a:endParaRPr>
          </a:p>
        </p:txBody>
      </p:sp>
      <p:grpSp>
        <p:nvGrpSpPr>
          <p:cNvPr id="13" name="Gruppieren 12"/>
          <p:cNvGrpSpPr/>
          <p:nvPr/>
        </p:nvGrpSpPr>
        <p:grpSpPr>
          <a:xfrm>
            <a:off x="5739544" y="6400588"/>
            <a:ext cx="2018722" cy="257858"/>
            <a:chOff x="5739544" y="6400588"/>
            <a:chExt cx="2018722" cy="257858"/>
          </a:xfrm>
        </p:grpSpPr>
        <p:sp>
          <p:nvSpPr>
            <p:cNvPr id="14" name="Halbbogen 7"/>
            <p:cNvSpPr/>
            <p:nvPr/>
          </p:nvSpPr>
          <p:spPr>
            <a:xfrm rot="10800000">
              <a:off x="5739544"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Halbbogen 7"/>
            <p:cNvSpPr/>
            <p:nvPr/>
          </p:nvSpPr>
          <p:spPr>
            <a:xfrm rot="10800000">
              <a:off x="7063948"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Halbbogen 7"/>
            <p:cNvSpPr/>
            <p:nvPr/>
          </p:nvSpPr>
          <p:spPr>
            <a:xfrm rot="10800000">
              <a:off x="6414187" y="640058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7" name="Rechteck 16"/>
          <p:cNvSpPr/>
          <p:nvPr/>
        </p:nvSpPr>
        <p:spPr>
          <a:xfrm>
            <a:off x="1007604" y="803229"/>
            <a:ext cx="6912768" cy="707886"/>
          </a:xfrm>
          <a:prstGeom prst="rect">
            <a:avLst/>
          </a:prstGeom>
        </p:spPr>
        <p:txBody>
          <a:bodyPr wrap="square">
            <a:spAutoFit/>
          </a:bodyPr>
          <a:lstStyle/>
          <a:p>
            <a:pPr algn="ctr"/>
            <a:r>
              <a:rPr lang="de-DE" sz="4000" dirty="0">
                <a:solidFill>
                  <a:srgbClr val="0070C0"/>
                </a:solidFill>
                <a:latin typeface="Century Gothic" panose="020B0502020202020204" pitchFamily="34" charset="0"/>
              </a:rPr>
              <a:t>Schwingen</a:t>
            </a:r>
            <a:endParaRPr lang="de-DE" sz="4000" dirty="0">
              <a:latin typeface="Century Gothic" panose="020B0502020202020204" pitchFamily="34" charset="0"/>
            </a:endParaRPr>
          </a:p>
        </p:txBody>
      </p:sp>
      <p:sp>
        <p:nvSpPr>
          <p:cNvPr id="5" name="Inhaltsplatzhalter 4"/>
          <p:cNvSpPr>
            <a:spLocks noGrp="1"/>
          </p:cNvSpPr>
          <p:nvPr>
            <p:ph idx="1"/>
          </p:nvPr>
        </p:nvSpPr>
        <p:spPr>
          <a:xfrm>
            <a:off x="1763688" y="1600201"/>
            <a:ext cx="6923112" cy="3556992"/>
          </a:xfrm>
        </p:spPr>
        <p:txBody>
          <a:bodyPr>
            <a:normAutofit/>
          </a:bodyPr>
          <a:lstStyle/>
          <a:p>
            <a:pPr marL="0" indent="0">
              <a:lnSpc>
                <a:spcPct val="150000"/>
              </a:lnSpc>
              <a:buNone/>
            </a:pPr>
            <a:endParaRPr lang="de-DE" dirty="0">
              <a:solidFill>
                <a:srgbClr val="0070C0"/>
              </a:solidFill>
              <a:latin typeface="Century Gothic" pitchFamily="34" charset="0"/>
            </a:endParaRPr>
          </a:p>
          <a:p>
            <a:pPr>
              <a:lnSpc>
                <a:spcPct val="150000"/>
              </a:lnSpc>
              <a:buFont typeface="Courier New" pitchFamily="49" charset="0"/>
              <a:buChar char="o"/>
            </a:pPr>
            <a:r>
              <a:rPr lang="de-DE" dirty="0">
                <a:solidFill>
                  <a:srgbClr val="0070C0"/>
                </a:solidFill>
                <a:latin typeface="Century Gothic" pitchFamily="34" charset="0"/>
              </a:rPr>
              <a:t>gliedert Wörter in Silben</a:t>
            </a:r>
          </a:p>
          <a:p>
            <a:pPr>
              <a:lnSpc>
                <a:spcPct val="150000"/>
              </a:lnSpc>
              <a:buFont typeface="Courier New" pitchFamily="49" charset="0"/>
              <a:buChar char="o"/>
            </a:pPr>
            <a:r>
              <a:rPr lang="de-DE" dirty="0">
                <a:solidFill>
                  <a:srgbClr val="0070C0"/>
                </a:solidFill>
                <a:latin typeface="Century Gothic" pitchFamily="34" charset="0"/>
              </a:rPr>
              <a:t>deutliches Sprechen</a:t>
            </a:r>
          </a:p>
          <a:p>
            <a:pPr>
              <a:lnSpc>
                <a:spcPct val="150000"/>
              </a:lnSpc>
              <a:buFont typeface="Courier New" pitchFamily="49" charset="0"/>
              <a:buChar char="o"/>
            </a:pPr>
            <a:r>
              <a:rPr lang="de-DE" dirty="0">
                <a:solidFill>
                  <a:srgbClr val="0070C0"/>
                </a:solidFill>
                <a:latin typeface="Century Gothic" pitchFamily="34" charset="0"/>
              </a:rPr>
              <a:t>verlangsamte Lautabfolge</a:t>
            </a:r>
          </a:p>
        </p:txBody>
      </p:sp>
    </p:spTree>
    <p:extLst>
      <p:ext uri="{BB962C8B-B14F-4D97-AF65-F5344CB8AC3E}">
        <p14:creationId xmlns:p14="http://schemas.microsoft.com/office/powerpoint/2010/main" val="1520381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634451"/>
            <a:ext cx="8229600" cy="1045442"/>
          </a:xfrm>
        </p:spPr>
        <p:txBody>
          <a:bodyPr>
            <a:normAutofit/>
          </a:bodyPr>
          <a:lstStyle/>
          <a:p>
            <a:pPr algn="l"/>
            <a:r>
              <a:rPr lang="de-DE" dirty="0">
                <a:solidFill>
                  <a:schemeClr val="tx2"/>
                </a:solidFill>
                <a:latin typeface="Century Gothic" pitchFamily="34" charset="0"/>
              </a:rPr>
              <a:t>             </a:t>
            </a:r>
            <a:r>
              <a:rPr lang="de-DE" dirty="0" err="1">
                <a:solidFill>
                  <a:schemeClr val="tx2"/>
                </a:solidFill>
                <a:latin typeface="Century Gothic" pitchFamily="34" charset="0"/>
              </a:rPr>
              <a:t>Schwin</a:t>
            </a:r>
            <a:r>
              <a:rPr lang="de-DE" dirty="0">
                <a:solidFill>
                  <a:schemeClr val="tx2"/>
                </a:solidFill>
                <a:latin typeface="Century Gothic" pitchFamily="34" charset="0"/>
              </a:rPr>
              <a:t> gen</a:t>
            </a:r>
            <a:endParaRPr lang="de-DE" dirty="0">
              <a:solidFill>
                <a:schemeClr val="tx2"/>
              </a:solidFill>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13</a:t>
            </a:fld>
            <a:endParaRPr lang="de-DE" dirty="0"/>
          </a:p>
        </p:txBody>
      </p:sp>
      <p:sp>
        <p:nvSpPr>
          <p:cNvPr id="12" name="Titel 3"/>
          <p:cNvSpPr txBox="1">
            <a:spLocks/>
          </p:cNvSpPr>
          <p:nvPr/>
        </p:nvSpPr>
        <p:spPr>
          <a:xfrm>
            <a:off x="0" y="6246524"/>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    </a:t>
            </a:r>
            <a:endParaRPr lang="de-DE" b="1" spc="600" dirty="0">
              <a:solidFill>
                <a:schemeClr val="bg1"/>
              </a:solidFill>
              <a:latin typeface="Century Gothic" pitchFamily="34" charset="0"/>
              <a:ea typeface="Avignon" pitchFamily="2" charset="0"/>
            </a:endParaRPr>
          </a:p>
        </p:txBody>
      </p:sp>
      <p:grpSp>
        <p:nvGrpSpPr>
          <p:cNvPr id="13" name="Gruppieren 12"/>
          <p:cNvGrpSpPr/>
          <p:nvPr/>
        </p:nvGrpSpPr>
        <p:grpSpPr>
          <a:xfrm>
            <a:off x="5739544" y="6400588"/>
            <a:ext cx="2018722" cy="257858"/>
            <a:chOff x="5739544" y="6400588"/>
            <a:chExt cx="2018722" cy="257858"/>
          </a:xfrm>
        </p:grpSpPr>
        <p:sp>
          <p:nvSpPr>
            <p:cNvPr id="14" name="Halbbogen 7"/>
            <p:cNvSpPr/>
            <p:nvPr/>
          </p:nvSpPr>
          <p:spPr>
            <a:xfrm rot="10800000">
              <a:off x="5739544"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Halbbogen 7"/>
            <p:cNvSpPr/>
            <p:nvPr/>
          </p:nvSpPr>
          <p:spPr>
            <a:xfrm rot="10800000">
              <a:off x="7063948"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Halbbogen 7"/>
            <p:cNvSpPr/>
            <p:nvPr/>
          </p:nvSpPr>
          <p:spPr>
            <a:xfrm rot="10800000">
              <a:off x="6414187" y="640058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 name="Inhaltsplatzhalter 4"/>
          <p:cNvSpPr>
            <a:spLocks noGrp="1"/>
          </p:cNvSpPr>
          <p:nvPr>
            <p:ph idx="1"/>
          </p:nvPr>
        </p:nvSpPr>
        <p:spPr>
          <a:xfrm>
            <a:off x="1763688" y="1600201"/>
            <a:ext cx="6923112" cy="3556992"/>
          </a:xfrm>
        </p:spPr>
        <p:txBody>
          <a:bodyPr>
            <a:normAutofit/>
          </a:bodyPr>
          <a:lstStyle/>
          <a:p>
            <a:pPr marL="0" indent="0">
              <a:lnSpc>
                <a:spcPct val="150000"/>
              </a:lnSpc>
              <a:buNone/>
            </a:pPr>
            <a:endParaRPr lang="de-DE" dirty="0">
              <a:solidFill>
                <a:srgbClr val="0070C0"/>
              </a:solidFill>
              <a:latin typeface="Century Gothic" pitchFamily="34" charset="0"/>
            </a:endParaRPr>
          </a:p>
          <a:p>
            <a:pPr>
              <a:lnSpc>
                <a:spcPct val="150000"/>
              </a:lnSpc>
              <a:buFont typeface="Courier New" pitchFamily="49" charset="0"/>
              <a:buChar char="o"/>
            </a:pPr>
            <a:r>
              <a:rPr lang="de-DE" dirty="0" err="1">
                <a:solidFill>
                  <a:srgbClr val="0070C0"/>
                </a:solidFill>
                <a:latin typeface="Century Gothic" pitchFamily="34" charset="0"/>
              </a:rPr>
              <a:t>glie</a:t>
            </a:r>
            <a:r>
              <a:rPr lang="de-DE" dirty="0">
                <a:solidFill>
                  <a:srgbClr val="0070C0"/>
                </a:solidFill>
                <a:latin typeface="Century Gothic" pitchFamily="34" charset="0"/>
              </a:rPr>
              <a:t> </a:t>
            </a:r>
            <a:r>
              <a:rPr lang="de-DE" dirty="0" err="1">
                <a:solidFill>
                  <a:srgbClr val="0070C0"/>
                </a:solidFill>
                <a:latin typeface="Century Gothic" pitchFamily="34" charset="0"/>
              </a:rPr>
              <a:t>dert</a:t>
            </a:r>
            <a:r>
              <a:rPr lang="de-DE" dirty="0">
                <a:solidFill>
                  <a:srgbClr val="0070C0"/>
                </a:solidFill>
                <a:latin typeface="Century Gothic" pitchFamily="34" charset="0"/>
              </a:rPr>
              <a:t>  </a:t>
            </a:r>
            <a:r>
              <a:rPr lang="de-DE" dirty="0" err="1">
                <a:solidFill>
                  <a:srgbClr val="0070C0"/>
                </a:solidFill>
                <a:latin typeface="Century Gothic" pitchFamily="34" charset="0"/>
              </a:rPr>
              <a:t>Wör</a:t>
            </a:r>
            <a:r>
              <a:rPr lang="de-DE" dirty="0">
                <a:solidFill>
                  <a:srgbClr val="0070C0"/>
                </a:solidFill>
                <a:latin typeface="Century Gothic" pitchFamily="34" charset="0"/>
              </a:rPr>
              <a:t> </a:t>
            </a:r>
            <a:r>
              <a:rPr lang="de-DE" dirty="0" err="1">
                <a:solidFill>
                  <a:srgbClr val="0070C0"/>
                </a:solidFill>
                <a:latin typeface="Century Gothic" pitchFamily="34" charset="0"/>
              </a:rPr>
              <a:t>ter</a:t>
            </a:r>
            <a:r>
              <a:rPr lang="de-DE" dirty="0">
                <a:solidFill>
                  <a:srgbClr val="0070C0"/>
                </a:solidFill>
                <a:latin typeface="Century Gothic" pitchFamily="34" charset="0"/>
              </a:rPr>
              <a:t>   in  </a:t>
            </a:r>
            <a:r>
              <a:rPr lang="de-DE" dirty="0" err="1">
                <a:solidFill>
                  <a:srgbClr val="0070C0"/>
                </a:solidFill>
                <a:latin typeface="Century Gothic" pitchFamily="34" charset="0"/>
              </a:rPr>
              <a:t>Sil</a:t>
            </a:r>
            <a:r>
              <a:rPr lang="de-DE" dirty="0">
                <a:solidFill>
                  <a:srgbClr val="0070C0"/>
                </a:solidFill>
                <a:latin typeface="Century Gothic" pitchFamily="34" charset="0"/>
              </a:rPr>
              <a:t> </a:t>
            </a:r>
            <a:r>
              <a:rPr lang="de-DE" dirty="0" err="1">
                <a:solidFill>
                  <a:srgbClr val="0070C0"/>
                </a:solidFill>
                <a:latin typeface="Century Gothic" pitchFamily="34" charset="0"/>
              </a:rPr>
              <a:t>ben</a:t>
            </a:r>
            <a:endParaRPr lang="de-DE" dirty="0">
              <a:solidFill>
                <a:srgbClr val="0070C0"/>
              </a:solidFill>
              <a:latin typeface="Century Gothic" pitchFamily="34" charset="0"/>
            </a:endParaRPr>
          </a:p>
          <a:p>
            <a:pPr>
              <a:lnSpc>
                <a:spcPct val="150000"/>
              </a:lnSpc>
              <a:buFont typeface="Courier New" pitchFamily="49" charset="0"/>
              <a:buChar char="o"/>
            </a:pPr>
            <a:r>
              <a:rPr lang="de-DE" dirty="0" err="1">
                <a:solidFill>
                  <a:srgbClr val="0070C0"/>
                </a:solidFill>
                <a:latin typeface="Century Gothic" pitchFamily="34" charset="0"/>
              </a:rPr>
              <a:t>deut</a:t>
            </a:r>
            <a:r>
              <a:rPr lang="de-DE" dirty="0">
                <a:solidFill>
                  <a:srgbClr val="0070C0"/>
                </a:solidFill>
                <a:latin typeface="Century Gothic" pitchFamily="34" charset="0"/>
              </a:rPr>
              <a:t> li </a:t>
            </a:r>
            <a:r>
              <a:rPr lang="de-DE" dirty="0" err="1">
                <a:solidFill>
                  <a:srgbClr val="0070C0"/>
                </a:solidFill>
                <a:latin typeface="Century Gothic" pitchFamily="34" charset="0"/>
              </a:rPr>
              <a:t>ches</a:t>
            </a:r>
            <a:r>
              <a:rPr lang="de-DE" dirty="0">
                <a:solidFill>
                  <a:srgbClr val="0070C0"/>
                </a:solidFill>
                <a:latin typeface="Century Gothic" pitchFamily="34" charset="0"/>
              </a:rPr>
              <a:t>  </a:t>
            </a:r>
            <a:r>
              <a:rPr lang="de-DE" dirty="0" err="1">
                <a:solidFill>
                  <a:srgbClr val="0070C0"/>
                </a:solidFill>
                <a:latin typeface="Century Gothic" pitchFamily="34" charset="0"/>
              </a:rPr>
              <a:t>Spre</a:t>
            </a:r>
            <a:r>
              <a:rPr lang="de-DE" dirty="0">
                <a:solidFill>
                  <a:srgbClr val="0070C0"/>
                </a:solidFill>
                <a:latin typeface="Century Gothic" pitchFamily="34" charset="0"/>
              </a:rPr>
              <a:t> </a:t>
            </a:r>
            <a:r>
              <a:rPr lang="de-DE" dirty="0" err="1">
                <a:solidFill>
                  <a:srgbClr val="0070C0"/>
                </a:solidFill>
                <a:latin typeface="Century Gothic" pitchFamily="34" charset="0"/>
              </a:rPr>
              <a:t>chen</a:t>
            </a:r>
            <a:endParaRPr lang="de-DE" dirty="0">
              <a:solidFill>
                <a:srgbClr val="0070C0"/>
              </a:solidFill>
              <a:latin typeface="Century Gothic" pitchFamily="34" charset="0"/>
            </a:endParaRPr>
          </a:p>
          <a:p>
            <a:pPr>
              <a:lnSpc>
                <a:spcPct val="150000"/>
              </a:lnSpc>
              <a:buFont typeface="Courier New" pitchFamily="49" charset="0"/>
              <a:buChar char="o"/>
            </a:pPr>
            <a:r>
              <a:rPr lang="de-DE" dirty="0" err="1">
                <a:solidFill>
                  <a:srgbClr val="0070C0"/>
                </a:solidFill>
                <a:latin typeface="Century Gothic" pitchFamily="34" charset="0"/>
              </a:rPr>
              <a:t>ver</a:t>
            </a:r>
            <a:r>
              <a:rPr lang="de-DE" dirty="0">
                <a:solidFill>
                  <a:srgbClr val="0070C0"/>
                </a:solidFill>
                <a:latin typeface="Century Gothic" pitchFamily="34" charset="0"/>
              </a:rPr>
              <a:t> lang sam </a:t>
            </a:r>
            <a:r>
              <a:rPr lang="de-DE" dirty="0" err="1">
                <a:solidFill>
                  <a:srgbClr val="0070C0"/>
                </a:solidFill>
                <a:latin typeface="Century Gothic" pitchFamily="34" charset="0"/>
              </a:rPr>
              <a:t>te</a:t>
            </a:r>
            <a:r>
              <a:rPr lang="de-DE" dirty="0">
                <a:solidFill>
                  <a:srgbClr val="0070C0"/>
                </a:solidFill>
                <a:latin typeface="Century Gothic" pitchFamily="34" charset="0"/>
              </a:rPr>
              <a:t>  Laut ab </a:t>
            </a:r>
            <a:r>
              <a:rPr lang="de-DE" dirty="0" err="1">
                <a:solidFill>
                  <a:srgbClr val="0070C0"/>
                </a:solidFill>
                <a:latin typeface="Century Gothic" pitchFamily="34" charset="0"/>
              </a:rPr>
              <a:t>fol</a:t>
            </a:r>
            <a:r>
              <a:rPr lang="de-DE" dirty="0">
                <a:solidFill>
                  <a:srgbClr val="0070C0"/>
                </a:solidFill>
                <a:latin typeface="Century Gothic" pitchFamily="34" charset="0"/>
              </a:rPr>
              <a:t> </a:t>
            </a:r>
            <a:r>
              <a:rPr lang="de-DE" dirty="0" err="1">
                <a:solidFill>
                  <a:srgbClr val="0070C0"/>
                </a:solidFill>
                <a:latin typeface="Century Gothic" pitchFamily="34" charset="0"/>
              </a:rPr>
              <a:t>ge</a:t>
            </a:r>
            <a:endParaRPr lang="de-DE" dirty="0">
              <a:solidFill>
                <a:srgbClr val="0070C0"/>
              </a:solidFill>
              <a:latin typeface="Century Gothic" pitchFamily="34" charset="0"/>
            </a:endParaRPr>
          </a:p>
        </p:txBody>
      </p:sp>
      <p:grpSp>
        <p:nvGrpSpPr>
          <p:cNvPr id="11" name="Gruppieren 10"/>
          <p:cNvGrpSpPr/>
          <p:nvPr/>
        </p:nvGrpSpPr>
        <p:grpSpPr>
          <a:xfrm>
            <a:off x="2079169" y="2996952"/>
            <a:ext cx="6151218" cy="2003419"/>
            <a:chOff x="5739542" y="6316743"/>
            <a:chExt cx="6151218" cy="2003419"/>
          </a:xfrm>
        </p:grpSpPr>
        <p:sp>
          <p:nvSpPr>
            <p:cNvPr id="18" name="Halbbogen 7"/>
            <p:cNvSpPr/>
            <p:nvPr/>
          </p:nvSpPr>
          <p:spPr>
            <a:xfrm rot="10800000">
              <a:off x="5739542" y="6348257"/>
              <a:ext cx="908653" cy="257858"/>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CFCFD"/>
                </a:solidFill>
              </a:endParaRPr>
            </a:p>
          </p:txBody>
        </p:sp>
        <p:sp>
          <p:nvSpPr>
            <p:cNvPr id="19" name="Halbbogen 7"/>
            <p:cNvSpPr/>
            <p:nvPr/>
          </p:nvSpPr>
          <p:spPr>
            <a:xfrm rot="10800000">
              <a:off x="7188042" y="7242733"/>
              <a:ext cx="982515" cy="233906"/>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0" name="Halbbogen 7"/>
            <p:cNvSpPr/>
            <p:nvPr/>
          </p:nvSpPr>
          <p:spPr>
            <a:xfrm rot="10800000">
              <a:off x="9399917" y="6316743"/>
              <a:ext cx="441104" cy="247833"/>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1" name="Halbbogen 7"/>
            <p:cNvSpPr/>
            <p:nvPr/>
          </p:nvSpPr>
          <p:spPr>
            <a:xfrm rot="10800000">
              <a:off x="6645018" y="6348258"/>
              <a:ext cx="908653" cy="257858"/>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Halbbogen 7"/>
            <p:cNvSpPr/>
            <p:nvPr/>
          </p:nvSpPr>
          <p:spPr>
            <a:xfrm rot="10800000">
              <a:off x="7711410" y="6326770"/>
              <a:ext cx="850371" cy="237806"/>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3" name="Halbbogen 7"/>
            <p:cNvSpPr/>
            <p:nvPr/>
          </p:nvSpPr>
          <p:spPr>
            <a:xfrm rot="10800000">
              <a:off x="5840996" y="7242734"/>
              <a:ext cx="973992" cy="213881"/>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2" name="Halbbogen 7"/>
            <p:cNvSpPr/>
            <p:nvPr/>
          </p:nvSpPr>
          <p:spPr>
            <a:xfrm rot="10800000">
              <a:off x="8562391" y="6327099"/>
              <a:ext cx="694318" cy="257860"/>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2" name="Halbbogen 7"/>
            <p:cNvSpPr/>
            <p:nvPr/>
          </p:nvSpPr>
          <p:spPr>
            <a:xfrm rot="10800000">
              <a:off x="10430002" y="6371161"/>
              <a:ext cx="850371" cy="237806"/>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3" name="Halbbogen 7"/>
            <p:cNvSpPr/>
            <p:nvPr/>
          </p:nvSpPr>
          <p:spPr>
            <a:xfrm rot="10800000">
              <a:off x="10041126" y="6376971"/>
              <a:ext cx="441104" cy="247833"/>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4" name="Halbbogen 7"/>
            <p:cNvSpPr/>
            <p:nvPr/>
          </p:nvSpPr>
          <p:spPr>
            <a:xfrm rot="10800000">
              <a:off x="6814988" y="7242733"/>
              <a:ext cx="373055" cy="220665"/>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5" name="Halbbogen 7"/>
            <p:cNvSpPr/>
            <p:nvPr/>
          </p:nvSpPr>
          <p:spPr>
            <a:xfrm rot="10800000">
              <a:off x="5800356" y="8032285"/>
              <a:ext cx="789553" cy="283888"/>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6" name="Halbbogen 7"/>
            <p:cNvSpPr/>
            <p:nvPr/>
          </p:nvSpPr>
          <p:spPr>
            <a:xfrm rot="10800000">
              <a:off x="8338885" y="7222349"/>
              <a:ext cx="917821" cy="288240"/>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7" name="Halbbogen 7"/>
            <p:cNvSpPr/>
            <p:nvPr/>
          </p:nvSpPr>
          <p:spPr>
            <a:xfrm rot="10800000">
              <a:off x="9256708" y="7222351"/>
              <a:ext cx="1225521" cy="268315"/>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8" name="Halbbogen 7"/>
            <p:cNvSpPr/>
            <p:nvPr/>
          </p:nvSpPr>
          <p:spPr>
            <a:xfrm rot="10800000">
              <a:off x="6589908" y="8032285"/>
              <a:ext cx="1006965" cy="28787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9" name="Halbbogen 7"/>
            <p:cNvSpPr/>
            <p:nvPr/>
          </p:nvSpPr>
          <p:spPr>
            <a:xfrm rot="10800000">
              <a:off x="7508559" y="8078334"/>
              <a:ext cx="979049" cy="24182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0" name="Halbbogen 7"/>
            <p:cNvSpPr/>
            <p:nvPr/>
          </p:nvSpPr>
          <p:spPr>
            <a:xfrm rot="10800000">
              <a:off x="8448397" y="8078332"/>
              <a:ext cx="504054" cy="227813"/>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1" name="Halbbogen 7"/>
            <p:cNvSpPr/>
            <p:nvPr/>
          </p:nvSpPr>
          <p:spPr>
            <a:xfrm rot="10800000">
              <a:off x="9067593" y="8032287"/>
              <a:ext cx="1017514" cy="254813"/>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2" name="Halbbogen 7"/>
            <p:cNvSpPr/>
            <p:nvPr/>
          </p:nvSpPr>
          <p:spPr>
            <a:xfrm rot="10800000">
              <a:off x="10664096" y="8032285"/>
              <a:ext cx="616275" cy="239553"/>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3" name="Halbbogen 7"/>
            <p:cNvSpPr/>
            <p:nvPr/>
          </p:nvSpPr>
          <p:spPr>
            <a:xfrm rot="10800000">
              <a:off x="10074559" y="8032286"/>
              <a:ext cx="608977" cy="239554"/>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4" name="Halbbogen 7"/>
            <p:cNvSpPr/>
            <p:nvPr/>
          </p:nvSpPr>
          <p:spPr>
            <a:xfrm rot="10800000">
              <a:off x="11262523" y="8032283"/>
              <a:ext cx="628237" cy="238759"/>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55" name="Halbbogen 7"/>
          <p:cNvSpPr/>
          <p:nvPr/>
        </p:nvSpPr>
        <p:spPr>
          <a:xfrm rot="10800000">
            <a:off x="4763551" y="1373171"/>
            <a:ext cx="1392625" cy="341632"/>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6" name="Halbbogen 7"/>
          <p:cNvSpPr/>
          <p:nvPr/>
        </p:nvSpPr>
        <p:spPr>
          <a:xfrm rot="10800000">
            <a:off x="2627779" y="1373170"/>
            <a:ext cx="2273627" cy="350906"/>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60" name="Rechteck 59"/>
          <p:cNvSpPr/>
          <p:nvPr/>
        </p:nvSpPr>
        <p:spPr>
          <a:xfrm>
            <a:off x="1007604" y="793820"/>
            <a:ext cx="6912768" cy="707886"/>
          </a:xfrm>
          <a:prstGeom prst="rect">
            <a:avLst/>
          </a:prstGeom>
        </p:spPr>
        <p:txBody>
          <a:bodyPr wrap="square">
            <a:spAutoFit/>
          </a:bodyPr>
          <a:lstStyle/>
          <a:p>
            <a:pPr algn="ctr"/>
            <a:endParaRPr lang="de-DE" sz="4000" dirty="0">
              <a:latin typeface="Century Gothic" panose="020B0502020202020204" pitchFamily="34" charset="0"/>
            </a:endParaRPr>
          </a:p>
        </p:txBody>
      </p:sp>
    </p:spTree>
    <p:extLst>
      <p:ext uri="{BB962C8B-B14F-4D97-AF65-F5344CB8AC3E}">
        <p14:creationId xmlns:p14="http://schemas.microsoft.com/office/powerpoint/2010/main" val="2357330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45442"/>
          </a:xfrm>
        </p:spPr>
        <p:txBody>
          <a:bodyPr>
            <a:normAutofit/>
          </a:bodyPr>
          <a:lstStyle/>
          <a:p>
            <a:pPr algn="l"/>
            <a:r>
              <a:rPr lang="de-DE" dirty="0">
                <a:solidFill>
                  <a:srgbClr val="C00000"/>
                </a:solidFill>
                <a:latin typeface="Century Gothic" pitchFamily="34" charset="0"/>
              </a:rPr>
              <a:t> </a:t>
            </a:r>
            <a:endParaRPr lang="de-DE" dirty="0">
              <a:solidFill>
                <a:srgbClr val="C00000"/>
              </a:solidFill>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14</a:t>
            </a:fld>
            <a:endParaRPr lang="de-DE" dirty="0"/>
          </a:p>
        </p:txBody>
      </p:sp>
      <p:sp>
        <p:nvSpPr>
          <p:cNvPr id="12" name="Titel 3"/>
          <p:cNvSpPr txBox="1">
            <a:spLocks/>
          </p:cNvSpPr>
          <p:nvPr/>
        </p:nvSpPr>
        <p:spPr>
          <a:xfrm>
            <a:off x="0" y="6246524"/>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    </a:t>
            </a:r>
            <a:endParaRPr lang="de-DE" b="1" spc="600" dirty="0">
              <a:solidFill>
                <a:schemeClr val="bg1"/>
              </a:solidFill>
              <a:latin typeface="Century Gothic" pitchFamily="34" charset="0"/>
              <a:ea typeface="Avignon" pitchFamily="2" charset="0"/>
            </a:endParaRPr>
          </a:p>
        </p:txBody>
      </p:sp>
      <p:grpSp>
        <p:nvGrpSpPr>
          <p:cNvPr id="13" name="Gruppieren 12"/>
          <p:cNvGrpSpPr/>
          <p:nvPr/>
        </p:nvGrpSpPr>
        <p:grpSpPr>
          <a:xfrm>
            <a:off x="5739544" y="6400588"/>
            <a:ext cx="2018722" cy="257858"/>
            <a:chOff x="5739544" y="6400588"/>
            <a:chExt cx="2018722" cy="257858"/>
          </a:xfrm>
        </p:grpSpPr>
        <p:sp>
          <p:nvSpPr>
            <p:cNvPr id="14" name="Halbbogen 7"/>
            <p:cNvSpPr/>
            <p:nvPr/>
          </p:nvSpPr>
          <p:spPr>
            <a:xfrm rot="10800000">
              <a:off x="5739544"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Halbbogen 7"/>
            <p:cNvSpPr/>
            <p:nvPr/>
          </p:nvSpPr>
          <p:spPr>
            <a:xfrm rot="10800000">
              <a:off x="7063948"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Halbbogen 7"/>
            <p:cNvSpPr/>
            <p:nvPr/>
          </p:nvSpPr>
          <p:spPr>
            <a:xfrm rot="10800000">
              <a:off x="6414187" y="640058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7" name="Rechteck 16"/>
          <p:cNvSpPr/>
          <p:nvPr/>
        </p:nvSpPr>
        <p:spPr>
          <a:xfrm>
            <a:off x="1007604" y="803229"/>
            <a:ext cx="6912768" cy="707886"/>
          </a:xfrm>
          <a:prstGeom prst="rect">
            <a:avLst/>
          </a:prstGeom>
        </p:spPr>
        <p:txBody>
          <a:bodyPr wrap="square">
            <a:spAutoFit/>
          </a:bodyPr>
          <a:lstStyle/>
          <a:p>
            <a:pPr algn="ctr"/>
            <a:r>
              <a:rPr lang="de-DE" sz="4000" dirty="0">
                <a:solidFill>
                  <a:srgbClr val="0070C0"/>
                </a:solidFill>
                <a:latin typeface="Century Gothic" panose="020B0502020202020204" pitchFamily="34" charset="0"/>
              </a:rPr>
              <a:t>Silbenbögen</a:t>
            </a:r>
            <a:endParaRPr lang="de-DE" sz="4000" dirty="0">
              <a:latin typeface="Century Gothic" panose="020B0502020202020204" pitchFamily="34" charset="0"/>
            </a:endParaRPr>
          </a:p>
        </p:txBody>
      </p:sp>
      <p:sp>
        <p:nvSpPr>
          <p:cNvPr id="5" name="Inhaltsplatzhalter 4"/>
          <p:cNvSpPr>
            <a:spLocks noGrp="1"/>
          </p:cNvSpPr>
          <p:nvPr>
            <p:ph idx="1"/>
          </p:nvPr>
        </p:nvSpPr>
        <p:spPr>
          <a:xfrm>
            <a:off x="1115616" y="4825109"/>
            <a:ext cx="7211144" cy="1299278"/>
          </a:xfrm>
        </p:spPr>
        <p:txBody>
          <a:bodyPr>
            <a:normAutofit fontScale="70000" lnSpcReduction="20000"/>
          </a:bodyPr>
          <a:lstStyle/>
          <a:p>
            <a:pPr marL="0" indent="0" algn="ctr">
              <a:buNone/>
            </a:pPr>
            <a:r>
              <a:rPr lang="de-DE" sz="4800" dirty="0">
                <a:solidFill>
                  <a:srgbClr val="0070C0"/>
                </a:solidFill>
              </a:rPr>
              <a:t>Die </a:t>
            </a:r>
            <a:r>
              <a:rPr lang="de-DE" sz="4800" dirty="0" err="1">
                <a:solidFill>
                  <a:srgbClr val="0070C0"/>
                </a:solidFill>
              </a:rPr>
              <a:t>SpielSpirale</a:t>
            </a:r>
            <a:r>
              <a:rPr lang="de-DE" sz="4800" dirty="0">
                <a:solidFill>
                  <a:srgbClr val="0070C0"/>
                </a:solidFill>
              </a:rPr>
              <a:t> </a:t>
            </a:r>
          </a:p>
          <a:p>
            <a:pPr marL="0" indent="0" algn="ctr">
              <a:buNone/>
            </a:pPr>
            <a:r>
              <a:rPr lang="de-DE" dirty="0">
                <a:solidFill>
                  <a:srgbClr val="0070C0"/>
                </a:solidFill>
              </a:rPr>
              <a:t>Lautgetreue Lese-Rechtschreibförderung Carola Reuter-</a:t>
            </a:r>
            <a:r>
              <a:rPr lang="de-DE" dirty="0" err="1">
                <a:solidFill>
                  <a:srgbClr val="0070C0"/>
                </a:solidFill>
              </a:rPr>
              <a:t>Liehr</a:t>
            </a:r>
            <a:endParaRPr lang="de-DE" dirty="0">
              <a:solidFill>
                <a:srgbClr val="0070C0"/>
              </a:solidFill>
            </a:endParaRPr>
          </a:p>
          <a:p>
            <a:pPr marL="0" indent="0" algn="ctr">
              <a:buNone/>
            </a:pPr>
            <a:r>
              <a:rPr lang="de-DE" dirty="0">
                <a:solidFill>
                  <a:srgbClr val="0070C0"/>
                </a:solidFill>
              </a:rPr>
              <a:t> Neuausgabe 39.50€</a:t>
            </a:r>
          </a:p>
          <a:p>
            <a:pPr marL="0" indent="0">
              <a:lnSpc>
                <a:spcPct val="150000"/>
              </a:lnSpc>
              <a:buNone/>
            </a:pPr>
            <a:endParaRPr lang="de-DE" dirty="0">
              <a:solidFill>
                <a:srgbClr val="C00000"/>
              </a:solidFill>
              <a:latin typeface="Century Gothic" pitchFamily="34" charset="0"/>
            </a:endParaRPr>
          </a:p>
        </p:txBody>
      </p:sp>
      <p:pic>
        <p:nvPicPr>
          <p:cNvPr id="11" name="Inhaltsplatzhalter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864" y="1848671"/>
            <a:ext cx="5420242" cy="2822374"/>
          </a:xfrm>
          <a:prstGeom prst="rect">
            <a:avLst/>
          </a:prstGeom>
        </p:spPr>
      </p:pic>
    </p:spTree>
    <p:extLst>
      <p:ext uri="{BB962C8B-B14F-4D97-AF65-F5344CB8AC3E}">
        <p14:creationId xmlns:p14="http://schemas.microsoft.com/office/powerpoint/2010/main" val="1232093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45442"/>
          </a:xfrm>
        </p:spPr>
        <p:txBody>
          <a:bodyPr>
            <a:normAutofit/>
          </a:bodyPr>
          <a:lstStyle/>
          <a:p>
            <a:pPr algn="l"/>
            <a:r>
              <a:rPr lang="de-DE" dirty="0">
                <a:solidFill>
                  <a:srgbClr val="C00000"/>
                </a:solidFill>
                <a:latin typeface="Century Gothic" pitchFamily="34" charset="0"/>
              </a:rPr>
              <a:t> </a:t>
            </a:r>
            <a:endParaRPr lang="de-DE" dirty="0">
              <a:solidFill>
                <a:srgbClr val="C00000"/>
              </a:solidFill>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15</a:t>
            </a:fld>
            <a:endParaRPr lang="de-DE" dirty="0"/>
          </a:p>
        </p:txBody>
      </p:sp>
      <p:sp>
        <p:nvSpPr>
          <p:cNvPr id="12" name="Titel 3"/>
          <p:cNvSpPr txBox="1">
            <a:spLocks/>
          </p:cNvSpPr>
          <p:nvPr/>
        </p:nvSpPr>
        <p:spPr>
          <a:xfrm>
            <a:off x="0" y="6246524"/>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    </a:t>
            </a:r>
            <a:endParaRPr lang="de-DE" b="1" spc="600" dirty="0">
              <a:solidFill>
                <a:schemeClr val="bg1"/>
              </a:solidFill>
              <a:latin typeface="Century Gothic" pitchFamily="34" charset="0"/>
              <a:ea typeface="Avignon" pitchFamily="2" charset="0"/>
            </a:endParaRPr>
          </a:p>
        </p:txBody>
      </p:sp>
      <p:grpSp>
        <p:nvGrpSpPr>
          <p:cNvPr id="13" name="Gruppieren 12"/>
          <p:cNvGrpSpPr/>
          <p:nvPr/>
        </p:nvGrpSpPr>
        <p:grpSpPr>
          <a:xfrm>
            <a:off x="5739544" y="6400588"/>
            <a:ext cx="2018722" cy="257858"/>
            <a:chOff x="5739544" y="6400588"/>
            <a:chExt cx="2018722" cy="257858"/>
          </a:xfrm>
        </p:grpSpPr>
        <p:sp>
          <p:nvSpPr>
            <p:cNvPr id="14" name="Halbbogen 7"/>
            <p:cNvSpPr/>
            <p:nvPr/>
          </p:nvSpPr>
          <p:spPr>
            <a:xfrm rot="10800000">
              <a:off x="5739544"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Halbbogen 7"/>
            <p:cNvSpPr/>
            <p:nvPr/>
          </p:nvSpPr>
          <p:spPr>
            <a:xfrm rot="10800000">
              <a:off x="7063948"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Halbbogen 7"/>
            <p:cNvSpPr/>
            <p:nvPr/>
          </p:nvSpPr>
          <p:spPr>
            <a:xfrm rot="10800000">
              <a:off x="6414187" y="640058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7" name="Rechteck 16"/>
          <p:cNvSpPr/>
          <p:nvPr/>
        </p:nvSpPr>
        <p:spPr>
          <a:xfrm>
            <a:off x="1007604" y="803229"/>
            <a:ext cx="6912768" cy="707886"/>
          </a:xfrm>
          <a:prstGeom prst="rect">
            <a:avLst/>
          </a:prstGeom>
        </p:spPr>
        <p:txBody>
          <a:bodyPr wrap="square">
            <a:spAutoFit/>
          </a:bodyPr>
          <a:lstStyle/>
          <a:p>
            <a:pPr algn="ctr"/>
            <a:r>
              <a:rPr lang="de-DE" sz="4000" dirty="0">
                <a:solidFill>
                  <a:srgbClr val="0070C0"/>
                </a:solidFill>
                <a:latin typeface="Century Gothic" panose="020B0502020202020204" pitchFamily="34" charset="0"/>
              </a:rPr>
              <a:t>1Minuten-Diktat</a:t>
            </a:r>
            <a:endParaRPr lang="de-DE" sz="4000" dirty="0">
              <a:latin typeface="Century Gothic" panose="020B0502020202020204" pitchFamily="34" charset="0"/>
            </a:endParaRPr>
          </a:p>
        </p:txBody>
      </p:sp>
      <p:pic>
        <p:nvPicPr>
          <p:cNvPr id="11" name="Picture 2" descr="C:\Fotos\Leseklasse\Klasse VI\1MinutenDiktat\IMG_9287.JPG"/>
          <p:cNvPicPr>
            <a:picLocks noGrp="1" noChangeAspect="1" noChangeArrowheads="1"/>
          </p:cNvPicPr>
          <p:nvPr>
            <p:ph idx="1"/>
          </p:nvPr>
        </p:nvPicPr>
        <p:blipFill>
          <a:blip r:embed="rId2" cstate="print"/>
          <a:srcRect/>
          <a:stretch>
            <a:fillRect/>
          </a:stretch>
        </p:blipFill>
        <p:spPr bwMode="auto">
          <a:xfrm>
            <a:off x="1226945" y="1665179"/>
            <a:ext cx="6912382" cy="4609278"/>
          </a:xfrm>
          <a:prstGeom prst="rect">
            <a:avLst/>
          </a:prstGeom>
          <a:noFill/>
        </p:spPr>
      </p:pic>
    </p:spTree>
    <p:extLst>
      <p:ext uri="{BB962C8B-B14F-4D97-AF65-F5344CB8AC3E}">
        <p14:creationId xmlns:p14="http://schemas.microsoft.com/office/powerpoint/2010/main" val="1384749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45442"/>
          </a:xfrm>
        </p:spPr>
        <p:txBody>
          <a:bodyPr>
            <a:normAutofit fontScale="90000"/>
          </a:bodyPr>
          <a:lstStyle/>
          <a:p>
            <a:r>
              <a:rPr lang="de-DE" dirty="0">
                <a:solidFill>
                  <a:srgbClr val="0070C0"/>
                </a:solidFill>
                <a:latin typeface="Century Gothic" pitchFamily="34" charset="0"/>
              </a:rPr>
              <a:t> </a:t>
            </a:r>
            <a:r>
              <a:rPr lang="de-DE" dirty="0">
                <a:solidFill>
                  <a:srgbClr val="0070C0"/>
                </a:solidFill>
                <a:latin typeface="Century Gothic" panose="020B0502020202020204" pitchFamily="34" charset="0"/>
                <a:ea typeface="+mn-ea"/>
                <a:cs typeface="+mn-cs"/>
              </a:rPr>
              <a:t>Wortdiktat</a:t>
            </a:r>
            <a:r>
              <a:rPr lang="de-DE" dirty="0">
                <a:solidFill>
                  <a:srgbClr val="C00000"/>
                </a:solidFill>
                <a:latin typeface="Century Gothic" pitchFamily="34" charset="0"/>
              </a:rPr>
              <a:t/>
            </a:r>
            <a:br>
              <a:rPr lang="de-DE" dirty="0">
                <a:solidFill>
                  <a:srgbClr val="C00000"/>
                </a:solidFill>
                <a:latin typeface="Century Gothic" pitchFamily="34" charset="0"/>
              </a:rPr>
            </a:br>
            <a:r>
              <a:rPr lang="de-DE" dirty="0">
                <a:solidFill>
                  <a:srgbClr val="C00000"/>
                </a:solidFill>
                <a:latin typeface="Century Gothic" pitchFamily="34" charset="0"/>
              </a:rPr>
              <a:t> </a:t>
            </a:r>
            <a:endParaRPr lang="de-DE" dirty="0">
              <a:solidFill>
                <a:srgbClr val="C00000"/>
              </a:solidFill>
            </a:endParaRPr>
          </a:p>
        </p:txBody>
      </p:sp>
      <p:sp>
        <p:nvSpPr>
          <p:cNvPr id="3" name="Inhaltsplatzhalter 2"/>
          <p:cNvSpPr>
            <a:spLocks noGrp="1"/>
          </p:cNvSpPr>
          <p:nvPr>
            <p:ph idx="1"/>
          </p:nvPr>
        </p:nvSpPr>
        <p:spPr>
          <a:xfrm>
            <a:off x="2075384" y="1854384"/>
            <a:ext cx="5544616" cy="3816425"/>
          </a:xfrm>
          <a:ln w="19050">
            <a:noFill/>
          </a:ln>
        </p:spPr>
        <p:txBody>
          <a:bodyPr>
            <a:normAutofit/>
          </a:bodyPr>
          <a:lstStyle/>
          <a:p>
            <a:pPr>
              <a:lnSpc>
                <a:spcPct val="150000"/>
              </a:lnSpc>
              <a:buFont typeface="Century Gothic" panose="020B0502020202020204" pitchFamily="34" charset="0"/>
              <a:buChar char="◊"/>
            </a:pPr>
            <a:r>
              <a:rPr lang="de-DE" sz="2400" dirty="0">
                <a:solidFill>
                  <a:srgbClr val="0070C0"/>
                </a:solidFill>
                <a:latin typeface="Century Gothic" pitchFamily="34" charset="0"/>
              </a:rPr>
              <a:t>silbiert nachsprechen</a:t>
            </a:r>
          </a:p>
          <a:p>
            <a:pPr>
              <a:lnSpc>
                <a:spcPct val="150000"/>
              </a:lnSpc>
              <a:buFont typeface="Century Gothic" panose="020B0502020202020204" pitchFamily="34" charset="0"/>
              <a:buChar char="◊"/>
            </a:pPr>
            <a:r>
              <a:rPr lang="de-DE" sz="2400" dirty="0">
                <a:solidFill>
                  <a:srgbClr val="0070C0"/>
                </a:solidFill>
                <a:latin typeface="Century Gothic" pitchFamily="34" charset="0"/>
              </a:rPr>
              <a:t>groß oder klein?</a:t>
            </a:r>
          </a:p>
          <a:p>
            <a:pPr>
              <a:lnSpc>
                <a:spcPct val="150000"/>
              </a:lnSpc>
              <a:buFont typeface="Century Gothic" panose="020B0502020202020204" pitchFamily="34" charset="0"/>
              <a:buChar char="◊"/>
            </a:pPr>
            <a:r>
              <a:rPr lang="de-DE" sz="2400" dirty="0">
                <a:solidFill>
                  <a:srgbClr val="0070C0"/>
                </a:solidFill>
                <a:latin typeface="Century Gothic" pitchFamily="34" charset="0"/>
              </a:rPr>
              <a:t>langsam! schreiben</a:t>
            </a:r>
          </a:p>
          <a:p>
            <a:pPr>
              <a:lnSpc>
                <a:spcPct val="150000"/>
              </a:lnSpc>
              <a:buFont typeface="Century Gothic" panose="020B0502020202020204" pitchFamily="34" charset="0"/>
              <a:buChar char="◊"/>
            </a:pPr>
            <a:r>
              <a:rPr lang="de-DE" sz="2400" dirty="0">
                <a:solidFill>
                  <a:srgbClr val="0070C0"/>
                </a:solidFill>
                <a:latin typeface="Century Gothic" pitchFamily="34" charset="0"/>
              </a:rPr>
              <a:t>Bögen</a:t>
            </a:r>
          </a:p>
          <a:p>
            <a:pPr>
              <a:buFont typeface="Century Gothic" panose="020B0502020202020204" pitchFamily="34" charset="0"/>
              <a:buChar char="◊"/>
            </a:pPr>
            <a:r>
              <a:rPr lang="de-DE" sz="2400" dirty="0">
                <a:solidFill>
                  <a:srgbClr val="0070C0"/>
                </a:solidFill>
                <a:latin typeface="Century Gothic" pitchFamily="34" charset="0"/>
              </a:rPr>
              <a:t>Selbstlaute färben</a:t>
            </a:r>
          </a:p>
          <a:p>
            <a:pPr>
              <a:buFont typeface="Century Gothic" panose="020B0502020202020204" pitchFamily="34" charset="0"/>
              <a:buChar char="◊"/>
            </a:pPr>
            <a:r>
              <a:rPr lang="de-DE" sz="2400" dirty="0">
                <a:solidFill>
                  <a:srgbClr val="0070C0"/>
                </a:solidFill>
                <a:latin typeface="Century Gothic" pitchFamily="34" charset="0"/>
              </a:rPr>
              <a:t>Kontrolle   </a:t>
            </a:r>
            <a:r>
              <a:rPr lang="it-IT" sz="4000" b="1" dirty="0">
                <a:solidFill>
                  <a:srgbClr val="0070C0"/>
                </a:solidFill>
                <a:sym typeface="Wingdings" panose="05000000000000000000" pitchFamily="2" charset="2"/>
              </a:rPr>
              <a:t></a:t>
            </a:r>
            <a:endParaRPr lang="de-DE" sz="2400" b="1" dirty="0">
              <a:solidFill>
                <a:srgbClr val="0070C0"/>
              </a:solidFill>
              <a:latin typeface="Century Gothic" pitchFamily="34" charset="0"/>
            </a:endParaRPr>
          </a:p>
        </p:txBody>
      </p:sp>
      <p:sp>
        <p:nvSpPr>
          <p:cNvPr id="7" name="Titel 3"/>
          <p:cNvSpPr txBox="1">
            <a:spLocks/>
          </p:cNvSpPr>
          <p:nvPr/>
        </p:nvSpPr>
        <p:spPr>
          <a:xfrm>
            <a:off x="0" y="6273225"/>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 </a:t>
            </a:r>
            <a:endParaRPr lang="de-DE" b="1" spc="600" dirty="0">
              <a:solidFill>
                <a:schemeClr val="bg1"/>
              </a:solidFill>
              <a:latin typeface="Century Gothic" pitchFamily="34" charset="0"/>
              <a:ea typeface="Avignon" pitchFamily="2" charset="0"/>
            </a:endParaRPr>
          </a:p>
        </p:txBody>
      </p:sp>
      <p:grpSp>
        <p:nvGrpSpPr>
          <p:cNvPr id="13" name="Gruppieren 12"/>
          <p:cNvGrpSpPr/>
          <p:nvPr/>
        </p:nvGrpSpPr>
        <p:grpSpPr>
          <a:xfrm>
            <a:off x="5739544" y="6400588"/>
            <a:ext cx="2018722" cy="257858"/>
            <a:chOff x="5739544" y="6400588"/>
            <a:chExt cx="2018722" cy="257858"/>
          </a:xfrm>
        </p:grpSpPr>
        <p:sp>
          <p:nvSpPr>
            <p:cNvPr id="14" name="Halbbogen 7"/>
            <p:cNvSpPr/>
            <p:nvPr/>
          </p:nvSpPr>
          <p:spPr>
            <a:xfrm rot="10800000">
              <a:off x="5739544"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Halbbogen 7"/>
            <p:cNvSpPr/>
            <p:nvPr/>
          </p:nvSpPr>
          <p:spPr>
            <a:xfrm rot="10800000">
              <a:off x="7063948"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Halbbogen 7"/>
            <p:cNvSpPr/>
            <p:nvPr/>
          </p:nvSpPr>
          <p:spPr>
            <a:xfrm rot="10800000">
              <a:off x="6414187" y="640058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4" name="Foliennummernplatzhalter 3"/>
          <p:cNvSpPr>
            <a:spLocks noGrp="1"/>
          </p:cNvSpPr>
          <p:nvPr>
            <p:ph type="sldNum" sz="quarter" idx="12"/>
          </p:nvPr>
        </p:nvSpPr>
        <p:spPr/>
        <p:txBody>
          <a:bodyPr/>
          <a:lstStyle/>
          <a:p>
            <a:fld id="{16C7CB04-8280-426B-AD9D-13D53293D92D}" type="slidenum">
              <a:rPr lang="de-DE" smtClean="0"/>
              <a:pPr/>
              <a:t>16</a:t>
            </a:fld>
            <a:endParaRPr lang="de-DE" dirty="0"/>
          </a:p>
        </p:txBody>
      </p:sp>
    </p:spTree>
    <p:extLst>
      <p:ext uri="{BB962C8B-B14F-4D97-AF65-F5344CB8AC3E}">
        <p14:creationId xmlns:p14="http://schemas.microsoft.com/office/powerpoint/2010/main" val="2273734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8229600" cy="1189458"/>
          </a:xfrm>
        </p:spPr>
        <p:txBody>
          <a:bodyPr>
            <a:normAutofit/>
          </a:bodyPr>
          <a:lstStyle/>
          <a:p>
            <a:r>
              <a:rPr lang="de-DE" sz="4000" dirty="0">
                <a:solidFill>
                  <a:srgbClr val="0070C0"/>
                </a:solidFill>
                <a:latin typeface="Century Gothic" panose="020B0502020202020204" pitchFamily="34" charset="0"/>
                <a:ea typeface="+mn-ea"/>
                <a:cs typeface="+mn-cs"/>
              </a:rPr>
              <a:t>Stundenablauf</a:t>
            </a:r>
          </a:p>
        </p:txBody>
      </p:sp>
      <p:sp>
        <p:nvSpPr>
          <p:cNvPr id="3" name="Inhaltsplatzhalter 2"/>
          <p:cNvSpPr>
            <a:spLocks noGrp="1"/>
          </p:cNvSpPr>
          <p:nvPr>
            <p:ph idx="1"/>
          </p:nvPr>
        </p:nvSpPr>
        <p:spPr>
          <a:xfrm>
            <a:off x="2699792" y="1628800"/>
            <a:ext cx="3672408" cy="4176464"/>
          </a:xfrm>
          <a:ln w="19050">
            <a:noFill/>
          </a:ln>
        </p:spPr>
        <p:txBody>
          <a:bodyPr>
            <a:normAutofit fontScale="77500" lnSpcReduction="20000"/>
          </a:bodyPr>
          <a:lstStyle/>
          <a:p>
            <a:pPr>
              <a:lnSpc>
                <a:spcPct val="200000"/>
              </a:lnSpc>
              <a:buFont typeface="Century Gothic" panose="020B0502020202020204" pitchFamily="34" charset="0"/>
              <a:buChar char="◊"/>
            </a:pPr>
            <a:r>
              <a:rPr lang="de-DE" sz="2400" dirty="0">
                <a:solidFill>
                  <a:srgbClr val="0070C0"/>
                </a:solidFill>
                <a:latin typeface="Century Gothic" pitchFamily="34" charset="0"/>
              </a:rPr>
              <a:t>Geheimsprache</a:t>
            </a:r>
          </a:p>
          <a:p>
            <a:pPr>
              <a:lnSpc>
                <a:spcPct val="200000"/>
              </a:lnSpc>
              <a:buFont typeface="Century Gothic" panose="020B0502020202020204" pitchFamily="34" charset="0"/>
              <a:buChar char="◊"/>
            </a:pPr>
            <a:r>
              <a:rPr lang="de-DE" sz="2400" dirty="0">
                <a:solidFill>
                  <a:srgbClr val="0070C0"/>
                </a:solidFill>
                <a:latin typeface="Century Gothic" pitchFamily="34" charset="0"/>
              </a:rPr>
              <a:t>lesen</a:t>
            </a:r>
          </a:p>
          <a:p>
            <a:pPr>
              <a:lnSpc>
                <a:spcPct val="200000"/>
              </a:lnSpc>
              <a:buFont typeface="Century Gothic" panose="020B0502020202020204" pitchFamily="34" charset="0"/>
              <a:buChar char="◊"/>
            </a:pPr>
            <a:r>
              <a:rPr lang="de-DE" sz="2400" dirty="0">
                <a:solidFill>
                  <a:srgbClr val="0070C0"/>
                </a:solidFill>
                <a:latin typeface="Century Gothic" pitchFamily="34" charset="0"/>
              </a:rPr>
              <a:t>einprägen</a:t>
            </a:r>
          </a:p>
          <a:p>
            <a:pPr>
              <a:lnSpc>
                <a:spcPct val="200000"/>
              </a:lnSpc>
              <a:buFont typeface="Century Gothic" panose="020B0502020202020204" pitchFamily="34" charset="0"/>
              <a:buChar char="◊"/>
            </a:pPr>
            <a:r>
              <a:rPr lang="de-DE" sz="2400" dirty="0">
                <a:solidFill>
                  <a:srgbClr val="0070C0"/>
                </a:solidFill>
                <a:latin typeface="Century Gothic" pitchFamily="34" charset="0"/>
              </a:rPr>
              <a:t>schwingen</a:t>
            </a:r>
          </a:p>
          <a:p>
            <a:pPr>
              <a:lnSpc>
                <a:spcPct val="200000"/>
              </a:lnSpc>
              <a:buFont typeface="Century Gothic" panose="020B0502020202020204" pitchFamily="34" charset="0"/>
              <a:buChar char="◊"/>
            </a:pPr>
            <a:r>
              <a:rPr lang="de-DE" sz="2400" dirty="0">
                <a:solidFill>
                  <a:srgbClr val="0070C0"/>
                </a:solidFill>
                <a:latin typeface="Century Gothic" pitchFamily="34" charset="0"/>
              </a:rPr>
              <a:t>1Minutendiktat </a:t>
            </a:r>
          </a:p>
          <a:p>
            <a:pPr>
              <a:lnSpc>
                <a:spcPct val="200000"/>
              </a:lnSpc>
              <a:buFont typeface="Century Gothic" panose="020B0502020202020204" pitchFamily="34" charset="0"/>
              <a:buChar char="◊"/>
            </a:pPr>
            <a:r>
              <a:rPr lang="de-DE" sz="2400" dirty="0">
                <a:solidFill>
                  <a:srgbClr val="0070C0"/>
                </a:solidFill>
                <a:latin typeface="Century Gothic" pitchFamily="34" charset="0"/>
              </a:rPr>
              <a:t>Schleichdiktat</a:t>
            </a:r>
          </a:p>
          <a:p>
            <a:pPr>
              <a:lnSpc>
                <a:spcPct val="200000"/>
              </a:lnSpc>
              <a:buFont typeface="Century Gothic" panose="020B0502020202020204" pitchFamily="34" charset="0"/>
              <a:buChar char="◊"/>
            </a:pPr>
            <a:r>
              <a:rPr lang="de-DE" sz="2400" dirty="0">
                <a:solidFill>
                  <a:srgbClr val="0070C0"/>
                </a:solidFill>
                <a:latin typeface="Century Gothic" pitchFamily="34" charset="0"/>
              </a:rPr>
              <a:t>Arbeitsblätter</a:t>
            </a:r>
            <a:endParaRPr lang="de-DE" sz="2400" b="1" dirty="0">
              <a:solidFill>
                <a:srgbClr val="0070C0"/>
              </a:solidFill>
              <a:latin typeface="Century Gothic" pitchFamily="34" charset="0"/>
            </a:endParaRPr>
          </a:p>
        </p:txBody>
      </p:sp>
      <p:sp>
        <p:nvSpPr>
          <p:cNvPr id="7" name="Titel 3"/>
          <p:cNvSpPr txBox="1">
            <a:spLocks/>
          </p:cNvSpPr>
          <p:nvPr/>
        </p:nvSpPr>
        <p:spPr>
          <a:xfrm>
            <a:off x="0" y="6273225"/>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a:t>
            </a:r>
            <a:endParaRPr lang="de-DE" b="1" spc="600" dirty="0">
              <a:solidFill>
                <a:schemeClr val="bg1"/>
              </a:solidFill>
              <a:latin typeface="Century Gothic" pitchFamily="34" charset="0"/>
              <a:ea typeface="Avignon" pitchFamily="2" charset="0"/>
            </a:endParaRPr>
          </a:p>
        </p:txBody>
      </p:sp>
      <p:sp>
        <p:nvSpPr>
          <p:cNvPr id="13" name="Halbbogen 7"/>
          <p:cNvSpPr/>
          <p:nvPr/>
        </p:nvSpPr>
        <p:spPr>
          <a:xfrm rot="10800000">
            <a:off x="6418446" y="642196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Halbbogen 7"/>
          <p:cNvSpPr/>
          <p:nvPr/>
        </p:nvSpPr>
        <p:spPr>
          <a:xfrm rot="10800000">
            <a:off x="7086905" y="6436683"/>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Halbbogen 7"/>
          <p:cNvSpPr/>
          <p:nvPr/>
        </p:nvSpPr>
        <p:spPr>
          <a:xfrm rot="10800000">
            <a:off x="5724128" y="6436683"/>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17</a:t>
            </a:fld>
            <a:endParaRPr lang="de-DE" dirty="0"/>
          </a:p>
        </p:txBody>
      </p:sp>
    </p:spTree>
    <p:extLst>
      <p:ext uri="{BB962C8B-B14F-4D97-AF65-F5344CB8AC3E}">
        <p14:creationId xmlns:p14="http://schemas.microsoft.com/office/powerpoint/2010/main" val="1007142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45442"/>
          </a:xfrm>
        </p:spPr>
        <p:txBody>
          <a:bodyPr>
            <a:normAutofit fontScale="90000"/>
          </a:bodyPr>
          <a:lstStyle/>
          <a:p>
            <a:r>
              <a:rPr lang="de-DE" dirty="0">
                <a:solidFill>
                  <a:srgbClr val="0070C0"/>
                </a:solidFill>
                <a:latin typeface="Century Gothic" pitchFamily="34" charset="0"/>
              </a:rPr>
              <a:t>Einteilung der Wörter</a:t>
            </a:r>
            <a:r>
              <a:rPr lang="de-DE" dirty="0">
                <a:solidFill>
                  <a:srgbClr val="C00000"/>
                </a:solidFill>
                <a:latin typeface="Century Gothic" pitchFamily="34" charset="0"/>
              </a:rPr>
              <a:t/>
            </a:r>
            <a:br>
              <a:rPr lang="de-DE" dirty="0">
                <a:solidFill>
                  <a:srgbClr val="C00000"/>
                </a:solidFill>
                <a:latin typeface="Century Gothic" pitchFamily="34" charset="0"/>
              </a:rPr>
            </a:br>
            <a:r>
              <a:rPr lang="de-DE" dirty="0">
                <a:solidFill>
                  <a:srgbClr val="C00000"/>
                </a:solidFill>
                <a:latin typeface="Century Gothic" pitchFamily="34" charset="0"/>
              </a:rPr>
              <a:t> </a:t>
            </a:r>
            <a:endParaRPr lang="de-DE" dirty="0">
              <a:solidFill>
                <a:srgbClr val="C00000"/>
              </a:solidFill>
            </a:endParaRPr>
          </a:p>
        </p:txBody>
      </p:sp>
      <p:sp>
        <p:nvSpPr>
          <p:cNvPr id="3" name="Inhaltsplatzhalter 2"/>
          <p:cNvSpPr>
            <a:spLocks noGrp="1"/>
          </p:cNvSpPr>
          <p:nvPr>
            <p:ph idx="1"/>
          </p:nvPr>
        </p:nvSpPr>
        <p:spPr>
          <a:xfrm>
            <a:off x="899592" y="1916832"/>
            <a:ext cx="7128792" cy="4176464"/>
          </a:xfrm>
          <a:ln w="19050">
            <a:noFill/>
          </a:ln>
        </p:spPr>
        <p:txBody>
          <a:bodyPr>
            <a:normAutofit/>
          </a:bodyPr>
          <a:lstStyle/>
          <a:p>
            <a:pPr marL="0" indent="0">
              <a:lnSpc>
                <a:spcPct val="250000"/>
              </a:lnSpc>
              <a:buNone/>
            </a:pPr>
            <a:r>
              <a:rPr lang="de-DE" sz="2800" dirty="0">
                <a:solidFill>
                  <a:srgbClr val="0070C0"/>
                </a:solidFill>
                <a:latin typeface="Century Gothic" pitchFamily="34" charset="0"/>
              </a:rPr>
              <a:t>Lauttreue Wörter  </a:t>
            </a:r>
          </a:p>
          <a:p>
            <a:pPr marL="0" indent="0">
              <a:lnSpc>
                <a:spcPct val="120000"/>
              </a:lnSpc>
              <a:buNone/>
            </a:pPr>
            <a:endParaRPr lang="de-DE" sz="2800" dirty="0">
              <a:solidFill>
                <a:srgbClr val="EFD515"/>
              </a:solidFill>
              <a:latin typeface="Century Gothic" pitchFamily="34" charset="0"/>
            </a:endParaRPr>
          </a:p>
          <a:p>
            <a:pPr marL="0" indent="0">
              <a:lnSpc>
                <a:spcPct val="120000"/>
              </a:lnSpc>
              <a:buNone/>
            </a:pPr>
            <a:r>
              <a:rPr lang="de-DE" sz="2800" dirty="0">
                <a:solidFill>
                  <a:srgbClr val="EFD515"/>
                </a:solidFill>
                <a:latin typeface="Century Gothic" pitchFamily="34" charset="0"/>
              </a:rPr>
              <a:t>Nachdenkwörter		</a:t>
            </a:r>
          </a:p>
          <a:p>
            <a:pPr marL="0" indent="0">
              <a:lnSpc>
                <a:spcPct val="120000"/>
              </a:lnSpc>
              <a:buNone/>
            </a:pPr>
            <a:r>
              <a:rPr lang="de-DE" sz="2800" dirty="0">
                <a:solidFill>
                  <a:srgbClr val="FF0000"/>
                </a:solidFill>
                <a:latin typeface="Century Gothic" pitchFamily="34" charset="0"/>
              </a:rPr>
              <a:t>Merkwörter			</a:t>
            </a:r>
            <a:r>
              <a:rPr lang="de-DE" sz="7100" b="1" dirty="0">
                <a:solidFill>
                  <a:srgbClr val="FF0000"/>
                </a:solidFill>
              </a:rPr>
              <a:t>!</a:t>
            </a:r>
            <a:endParaRPr lang="de-DE" sz="2800" dirty="0">
              <a:solidFill>
                <a:srgbClr val="FF0000"/>
              </a:solidFill>
              <a:latin typeface="Century Gothic" pitchFamily="34" charset="0"/>
            </a:endParaRPr>
          </a:p>
        </p:txBody>
      </p:sp>
      <p:sp>
        <p:nvSpPr>
          <p:cNvPr id="8" name="Halbbogen 7"/>
          <p:cNvSpPr/>
          <p:nvPr/>
        </p:nvSpPr>
        <p:spPr>
          <a:xfrm rot="10800000">
            <a:off x="5652120" y="2204864"/>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Halbbogen 7"/>
          <p:cNvSpPr/>
          <p:nvPr/>
        </p:nvSpPr>
        <p:spPr>
          <a:xfrm rot="10800000">
            <a:off x="6374025" y="2204864"/>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Halbbogen 7"/>
          <p:cNvSpPr/>
          <p:nvPr/>
        </p:nvSpPr>
        <p:spPr>
          <a:xfrm rot="10800000">
            <a:off x="7095930" y="2204864"/>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4" name="Grafik 3"/>
          <p:cNvPicPr>
            <a:picLocks noChangeAspect="1"/>
          </p:cNvPicPr>
          <p:nvPr/>
        </p:nvPicPr>
        <p:blipFill>
          <a:blip r:embed="rId2"/>
          <a:stretch>
            <a:fillRect/>
          </a:stretch>
        </p:blipFill>
        <p:spPr>
          <a:xfrm>
            <a:off x="5703741" y="3356992"/>
            <a:ext cx="591075" cy="741542"/>
          </a:xfrm>
          <a:prstGeom prst="rect">
            <a:avLst/>
          </a:prstGeom>
        </p:spPr>
      </p:pic>
      <p:sp>
        <p:nvSpPr>
          <p:cNvPr id="12" name="Titel 3"/>
          <p:cNvSpPr txBox="1">
            <a:spLocks/>
          </p:cNvSpPr>
          <p:nvPr/>
        </p:nvSpPr>
        <p:spPr>
          <a:xfrm>
            <a:off x="0" y="6273225"/>
            <a:ext cx="9144000" cy="584775"/>
          </a:xfrm>
          <a:prstGeom prst="rect">
            <a:avLst/>
          </a:prstGeom>
          <a:solidFill>
            <a:schemeClr val="bg1">
              <a:lumMod val="50000"/>
            </a:schemeClr>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de-DE" sz="3200" b="1" dirty="0">
                <a:solidFill>
                  <a:schemeClr val="bg1"/>
                </a:solidFill>
                <a:latin typeface="Century Gothic" pitchFamily="34" charset="0"/>
                <a:ea typeface="Avignon" pitchFamily="2" charset="0"/>
              </a:rPr>
              <a:t>Rechtschreibstrategien</a:t>
            </a:r>
            <a:endParaRPr lang="de-DE" b="1" spc="600" dirty="0">
              <a:solidFill>
                <a:schemeClr val="bg1"/>
              </a:solidFill>
              <a:latin typeface="Century Gothic" pitchFamily="34" charset="0"/>
              <a:ea typeface="Avignon" pitchFamily="2" charset="0"/>
            </a:endParaRPr>
          </a:p>
        </p:txBody>
      </p:sp>
      <p:sp>
        <p:nvSpPr>
          <p:cNvPr id="5" name="Foliennummernplatzhalter 4"/>
          <p:cNvSpPr>
            <a:spLocks noGrp="1"/>
          </p:cNvSpPr>
          <p:nvPr>
            <p:ph type="sldNum" sz="quarter" idx="12"/>
          </p:nvPr>
        </p:nvSpPr>
        <p:spPr/>
        <p:txBody>
          <a:bodyPr/>
          <a:lstStyle/>
          <a:p>
            <a:fld id="{16C7CB04-8280-426B-AD9D-13D53293D92D}" type="slidenum">
              <a:rPr lang="de-DE" smtClean="0"/>
              <a:pPr/>
              <a:t>18</a:t>
            </a:fld>
            <a:endParaRPr lang="de-DE" dirty="0"/>
          </a:p>
        </p:txBody>
      </p:sp>
    </p:spTree>
    <p:extLst>
      <p:ext uri="{BB962C8B-B14F-4D97-AF65-F5344CB8AC3E}">
        <p14:creationId xmlns:p14="http://schemas.microsoft.com/office/powerpoint/2010/main" val="2926901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45442"/>
          </a:xfrm>
        </p:spPr>
        <p:txBody>
          <a:bodyPr>
            <a:normAutofit fontScale="90000"/>
          </a:bodyPr>
          <a:lstStyle/>
          <a:p>
            <a:r>
              <a:rPr lang="de-DE" dirty="0">
                <a:solidFill>
                  <a:srgbClr val="0070C0"/>
                </a:solidFill>
                <a:latin typeface="Century Gothic" pitchFamily="34" charset="0"/>
              </a:rPr>
              <a:t>Einteilung der Wörter</a:t>
            </a:r>
            <a:r>
              <a:rPr lang="de-DE" dirty="0">
                <a:solidFill>
                  <a:srgbClr val="C00000"/>
                </a:solidFill>
                <a:latin typeface="Century Gothic" pitchFamily="34" charset="0"/>
              </a:rPr>
              <a:t/>
            </a:r>
            <a:br>
              <a:rPr lang="de-DE" dirty="0">
                <a:solidFill>
                  <a:srgbClr val="C00000"/>
                </a:solidFill>
                <a:latin typeface="Century Gothic" pitchFamily="34" charset="0"/>
              </a:rPr>
            </a:br>
            <a:r>
              <a:rPr lang="de-DE" dirty="0">
                <a:solidFill>
                  <a:srgbClr val="C00000"/>
                </a:solidFill>
                <a:latin typeface="Century Gothic" pitchFamily="34" charset="0"/>
              </a:rPr>
              <a:t> </a:t>
            </a:r>
            <a:endParaRPr lang="de-DE" dirty="0">
              <a:solidFill>
                <a:srgbClr val="C00000"/>
              </a:solidFill>
            </a:endParaRPr>
          </a:p>
        </p:txBody>
      </p:sp>
      <p:sp>
        <p:nvSpPr>
          <p:cNvPr id="12" name="Titel 3"/>
          <p:cNvSpPr txBox="1">
            <a:spLocks/>
          </p:cNvSpPr>
          <p:nvPr/>
        </p:nvSpPr>
        <p:spPr>
          <a:xfrm>
            <a:off x="0" y="6273225"/>
            <a:ext cx="9144000" cy="584775"/>
          </a:xfrm>
          <a:prstGeom prst="rect">
            <a:avLst/>
          </a:prstGeom>
          <a:solidFill>
            <a:schemeClr val="bg1">
              <a:lumMod val="50000"/>
            </a:schemeClr>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de-DE" sz="3200" b="1" dirty="0">
                <a:solidFill>
                  <a:schemeClr val="bg1"/>
                </a:solidFill>
                <a:latin typeface="Century Gothic" pitchFamily="34" charset="0"/>
                <a:ea typeface="Avignon" pitchFamily="2" charset="0"/>
              </a:rPr>
              <a:t>Rechtschreibstrategien</a:t>
            </a:r>
            <a:endParaRPr lang="de-DE" b="1" spc="600" dirty="0">
              <a:solidFill>
                <a:schemeClr val="bg1"/>
              </a:solidFill>
              <a:latin typeface="Century Gothic" pitchFamily="34" charset="0"/>
              <a:ea typeface="Avignon" pitchFamily="2" charset="0"/>
            </a:endParaRPr>
          </a:p>
        </p:txBody>
      </p:sp>
      <p:sp>
        <p:nvSpPr>
          <p:cNvPr id="5" name="Foliennummernplatzhalter 4"/>
          <p:cNvSpPr>
            <a:spLocks noGrp="1"/>
          </p:cNvSpPr>
          <p:nvPr>
            <p:ph type="sldNum" sz="quarter" idx="12"/>
          </p:nvPr>
        </p:nvSpPr>
        <p:spPr/>
        <p:txBody>
          <a:bodyPr/>
          <a:lstStyle/>
          <a:p>
            <a:fld id="{16C7CB04-8280-426B-AD9D-13D53293D92D}" type="slidenum">
              <a:rPr lang="de-DE" smtClean="0"/>
              <a:pPr/>
              <a:t>19</a:t>
            </a:fld>
            <a:endParaRPr lang="de-DE" dirty="0"/>
          </a:p>
        </p:txBody>
      </p:sp>
      <p:pic>
        <p:nvPicPr>
          <p:cNvPr id="13" name="Grafik 10"/>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76672"/>
            <a:ext cx="6624736" cy="5095081"/>
          </a:xfrm>
          <a:prstGeom prst="rect">
            <a:avLst/>
          </a:prstGeom>
          <a:noFill/>
        </p:spPr>
      </p:pic>
      <p:sp>
        <p:nvSpPr>
          <p:cNvPr id="15" name="Textfeld 14"/>
          <p:cNvSpPr txBox="1"/>
          <p:nvPr/>
        </p:nvSpPr>
        <p:spPr>
          <a:xfrm>
            <a:off x="2051720" y="764704"/>
            <a:ext cx="5544616" cy="830997"/>
          </a:xfrm>
          <a:prstGeom prst="rect">
            <a:avLst/>
          </a:prstGeom>
          <a:solidFill>
            <a:schemeClr val="bg1"/>
          </a:solidFill>
        </p:spPr>
        <p:txBody>
          <a:bodyPr wrap="square" rtlCol="0">
            <a:spAutoFit/>
          </a:bodyPr>
          <a:lstStyle/>
          <a:p>
            <a:r>
              <a:rPr lang="de-DE" sz="2400" dirty="0">
                <a:solidFill>
                  <a:srgbClr val="0070C0"/>
                </a:solidFill>
                <a:latin typeface="Century Gothic" pitchFamily="34" charset="0"/>
              </a:rPr>
              <a:t>Einteilung der Wörter nach FRESCH</a:t>
            </a:r>
          </a:p>
          <a:p>
            <a:endParaRPr lang="de-DE" sz="2400" dirty="0"/>
          </a:p>
        </p:txBody>
      </p:sp>
    </p:spTree>
    <p:extLst>
      <p:ext uri="{BB962C8B-B14F-4D97-AF65-F5344CB8AC3E}">
        <p14:creationId xmlns:p14="http://schemas.microsoft.com/office/powerpoint/2010/main" val="3088434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152128"/>
          </a:xfrm>
        </p:spPr>
        <p:txBody>
          <a:bodyPr>
            <a:normAutofit fontScale="90000"/>
          </a:bodyPr>
          <a:lstStyle/>
          <a:p>
            <a:r>
              <a:rPr lang="de-DE" dirty="0">
                <a:solidFill>
                  <a:srgbClr val="C00000"/>
                </a:solidFill>
                <a:latin typeface="Century Gothic" pitchFamily="34" charset="0"/>
              </a:rPr>
              <a:t>Ziele des heutigen Nachmittags</a:t>
            </a:r>
            <a:br>
              <a:rPr lang="de-DE" dirty="0">
                <a:solidFill>
                  <a:srgbClr val="C00000"/>
                </a:solidFill>
                <a:latin typeface="Century Gothic" pitchFamily="34" charset="0"/>
              </a:rPr>
            </a:br>
            <a:r>
              <a:rPr lang="de-DE" dirty="0">
                <a:solidFill>
                  <a:srgbClr val="C00000"/>
                </a:solidFill>
                <a:latin typeface="Century Gothic" pitchFamily="34" charset="0"/>
              </a:rPr>
              <a:t> </a:t>
            </a:r>
            <a:endParaRPr lang="de-DE" dirty="0">
              <a:solidFill>
                <a:srgbClr val="C00000"/>
              </a:solidFill>
            </a:endParaRPr>
          </a:p>
        </p:txBody>
      </p:sp>
      <p:sp>
        <p:nvSpPr>
          <p:cNvPr id="3" name="Inhaltsplatzhalter 2"/>
          <p:cNvSpPr>
            <a:spLocks noGrp="1"/>
          </p:cNvSpPr>
          <p:nvPr>
            <p:ph idx="1"/>
          </p:nvPr>
        </p:nvSpPr>
        <p:spPr>
          <a:xfrm>
            <a:off x="899592" y="2060848"/>
            <a:ext cx="7128792" cy="3312368"/>
          </a:xfrm>
          <a:ln w="19050">
            <a:noFill/>
          </a:ln>
        </p:spPr>
        <p:txBody>
          <a:bodyPr>
            <a:normAutofit lnSpcReduction="10000"/>
          </a:bodyPr>
          <a:lstStyle/>
          <a:p>
            <a:pPr>
              <a:lnSpc>
                <a:spcPct val="150000"/>
              </a:lnSpc>
              <a:buFont typeface="Century Gothic" panose="020B0502020202020204" pitchFamily="34" charset="0"/>
              <a:buChar char="☺"/>
            </a:pPr>
            <a:r>
              <a:rPr lang="de-DE" sz="2400" dirty="0">
                <a:solidFill>
                  <a:srgbClr val="C00000"/>
                </a:solidFill>
                <a:latin typeface="Century Gothic" pitchFamily="34" charset="0"/>
              </a:rPr>
              <a:t>Methoden kennenlernen, die Sie Ihren Unterricht integrieren können</a:t>
            </a:r>
          </a:p>
          <a:p>
            <a:pPr>
              <a:lnSpc>
                <a:spcPct val="150000"/>
              </a:lnSpc>
              <a:buFont typeface="Century Gothic" panose="020B0502020202020204" pitchFamily="34" charset="0"/>
              <a:buChar char="☺"/>
            </a:pPr>
            <a:r>
              <a:rPr lang="de-DE" sz="2400" dirty="0">
                <a:solidFill>
                  <a:srgbClr val="C00000"/>
                </a:solidFill>
                <a:latin typeface="Century Gothic" pitchFamily="34" charset="0"/>
              </a:rPr>
              <a:t>Nachdenken über die Struktur des Rechtschreibunterrichts </a:t>
            </a:r>
          </a:p>
          <a:p>
            <a:pPr>
              <a:lnSpc>
                <a:spcPct val="150000"/>
              </a:lnSpc>
              <a:buFont typeface="Century Gothic" panose="020B0502020202020204" pitchFamily="34" charset="0"/>
              <a:buChar char="☺"/>
            </a:pPr>
            <a:r>
              <a:rPr lang="de-DE" sz="2400" dirty="0">
                <a:solidFill>
                  <a:srgbClr val="C00000"/>
                </a:solidFill>
                <a:latin typeface="Century Gothic" pitchFamily="34" charset="0"/>
              </a:rPr>
              <a:t>Lust auf die nächste Rechtschreibstunde machen</a:t>
            </a:r>
          </a:p>
          <a:p>
            <a:pPr>
              <a:lnSpc>
                <a:spcPct val="150000"/>
              </a:lnSpc>
              <a:buFont typeface="Courier New" pitchFamily="49" charset="0"/>
              <a:buChar char="o"/>
            </a:pPr>
            <a:endParaRPr lang="de-DE" sz="2400" dirty="0">
              <a:solidFill>
                <a:srgbClr val="C00000"/>
              </a:solidFill>
              <a:latin typeface="Century Gothic" pitchFamily="34" charset="0"/>
            </a:endParaRPr>
          </a:p>
        </p:txBody>
      </p:sp>
      <p:sp>
        <p:nvSpPr>
          <p:cNvPr id="4" name="Foliennummernplatzhalter 3"/>
          <p:cNvSpPr>
            <a:spLocks noGrp="1"/>
          </p:cNvSpPr>
          <p:nvPr>
            <p:ph type="sldNum" sz="quarter" idx="12"/>
          </p:nvPr>
        </p:nvSpPr>
        <p:spPr/>
        <p:txBody>
          <a:bodyPr/>
          <a:lstStyle/>
          <a:p>
            <a:fld id="{16C7CB04-8280-426B-AD9D-13D53293D92D}" type="slidenum">
              <a:rPr lang="de-DE" b="1" smtClean="0">
                <a:solidFill>
                  <a:srgbClr val="C00000"/>
                </a:solidFill>
                <a:latin typeface="Century Gothic" panose="020B0502020202020204" pitchFamily="34" charset="0"/>
              </a:rPr>
              <a:pPr/>
              <a:t>2</a:t>
            </a:fld>
            <a:endParaRPr lang="de-DE"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2880910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549498"/>
          </a:xfrm>
        </p:spPr>
        <p:txBody>
          <a:bodyPr>
            <a:normAutofit fontScale="90000"/>
          </a:bodyPr>
          <a:lstStyle/>
          <a:p>
            <a:pPr algn="l"/>
            <a:r>
              <a:rPr lang="de-DE" dirty="0">
                <a:solidFill>
                  <a:srgbClr val="0070C0"/>
                </a:solidFill>
                <a:latin typeface="Century Gothic" pitchFamily="34" charset="0"/>
              </a:rPr>
              <a:t>     </a:t>
            </a:r>
            <a:br>
              <a:rPr lang="de-DE" dirty="0">
                <a:solidFill>
                  <a:srgbClr val="0070C0"/>
                </a:solidFill>
                <a:latin typeface="Century Gothic" pitchFamily="34" charset="0"/>
              </a:rPr>
            </a:br>
            <a:r>
              <a:rPr lang="de-DE" dirty="0">
                <a:solidFill>
                  <a:srgbClr val="0070C0"/>
                </a:solidFill>
                <a:latin typeface="Century Gothic" pitchFamily="34" charset="0"/>
              </a:rPr>
              <a:t>      Lauttreue Wörter </a:t>
            </a:r>
            <a:r>
              <a:rPr lang="de-DE" dirty="0">
                <a:solidFill>
                  <a:srgbClr val="C00000"/>
                </a:solidFill>
                <a:latin typeface="Century Gothic" pitchFamily="34" charset="0"/>
              </a:rPr>
              <a:t/>
            </a:r>
            <a:br>
              <a:rPr lang="de-DE" dirty="0">
                <a:solidFill>
                  <a:srgbClr val="C00000"/>
                </a:solidFill>
                <a:latin typeface="Century Gothic" pitchFamily="34" charset="0"/>
              </a:rPr>
            </a:br>
            <a:r>
              <a:rPr lang="de-DE" dirty="0">
                <a:solidFill>
                  <a:srgbClr val="C00000"/>
                </a:solidFill>
                <a:latin typeface="Century Gothic" pitchFamily="34" charset="0"/>
              </a:rPr>
              <a:t> </a:t>
            </a:r>
            <a:endParaRPr lang="de-DE" dirty="0">
              <a:solidFill>
                <a:srgbClr val="C00000"/>
              </a:solidFill>
            </a:endParaRPr>
          </a:p>
        </p:txBody>
      </p:sp>
      <p:sp>
        <p:nvSpPr>
          <p:cNvPr id="3" name="Inhaltsplatzhalter 2"/>
          <p:cNvSpPr>
            <a:spLocks noGrp="1"/>
          </p:cNvSpPr>
          <p:nvPr>
            <p:ph idx="1"/>
          </p:nvPr>
        </p:nvSpPr>
        <p:spPr>
          <a:xfrm>
            <a:off x="899592" y="1916832"/>
            <a:ext cx="7128792" cy="4176464"/>
          </a:xfrm>
          <a:ln w="19050">
            <a:noFill/>
          </a:ln>
        </p:spPr>
        <p:txBody>
          <a:bodyPr>
            <a:normAutofit lnSpcReduction="10000"/>
          </a:bodyPr>
          <a:lstStyle/>
          <a:p>
            <a:pPr marL="0" indent="0" algn="ctr">
              <a:lnSpc>
                <a:spcPct val="150000"/>
              </a:lnSpc>
              <a:buNone/>
            </a:pPr>
            <a:r>
              <a:rPr lang="de-DE" sz="2400" dirty="0">
                <a:solidFill>
                  <a:srgbClr val="0070C0"/>
                </a:solidFill>
                <a:latin typeface="Century Gothic" pitchFamily="34" charset="0"/>
              </a:rPr>
              <a:t>50 % aller Grundschulwörter</a:t>
            </a:r>
          </a:p>
          <a:p>
            <a:pPr marL="0" indent="0" algn="ctr">
              <a:lnSpc>
                <a:spcPct val="150000"/>
              </a:lnSpc>
              <a:buNone/>
            </a:pPr>
            <a:r>
              <a:rPr lang="de-DE" sz="2400" dirty="0">
                <a:solidFill>
                  <a:srgbClr val="0070C0"/>
                </a:solidFill>
                <a:latin typeface="Century Gothic" pitchFamily="34" charset="0"/>
              </a:rPr>
              <a:t>Strategie Schwingen</a:t>
            </a:r>
          </a:p>
          <a:p>
            <a:pPr marL="0" indent="0" algn="ctr">
              <a:lnSpc>
                <a:spcPct val="150000"/>
              </a:lnSpc>
              <a:buNone/>
            </a:pPr>
            <a:r>
              <a:rPr lang="de-DE" sz="2400" dirty="0">
                <a:solidFill>
                  <a:srgbClr val="0070C0"/>
                </a:solidFill>
                <a:latin typeface="Century Gothic" pitchFamily="34" charset="0"/>
              </a:rPr>
              <a:t>Schwierigkeitsstufen </a:t>
            </a:r>
          </a:p>
          <a:p>
            <a:pPr marL="0" indent="0" algn="ctr">
              <a:lnSpc>
                <a:spcPct val="150000"/>
              </a:lnSpc>
              <a:buNone/>
            </a:pPr>
            <a:r>
              <a:rPr lang="de-DE" sz="2400" dirty="0">
                <a:solidFill>
                  <a:srgbClr val="0070C0"/>
                </a:solidFill>
                <a:latin typeface="Century Gothic" pitchFamily="34" charset="0"/>
              </a:rPr>
              <a:t>HOSE </a:t>
            </a:r>
          </a:p>
          <a:p>
            <a:pPr marL="0" indent="0" algn="ctr">
              <a:lnSpc>
                <a:spcPct val="150000"/>
              </a:lnSpc>
              <a:buNone/>
            </a:pPr>
            <a:r>
              <a:rPr lang="de-DE" sz="2400" dirty="0">
                <a:solidFill>
                  <a:srgbClr val="0070C0"/>
                </a:solidFill>
                <a:latin typeface="Century Gothic" pitchFamily="34" charset="0"/>
              </a:rPr>
              <a:t>HIMMEL</a:t>
            </a:r>
          </a:p>
          <a:p>
            <a:pPr marL="0" indent="0" algn="ctr">
              <a:lnSpc>
                <a:spcPct val="150000"/>
              </a:lnSpc>
              <a:buNone/>
            </a:pPr>
            <a:r>
              <a:rPr lang="de-DE" sz="2400" dirty="0">
                <a:solidFill>
                  <a:srgbClr val="0070C0"/>
                </a:solidFill>
                <a:latin typeface="Century Gothic" pitchFamily="34" charset="0"/>
              </a:rPr>
              <a:t>GARTEN </a:t>
            </a:r>
          </a:p>
          <a:p>
            <a:pPr marL="0" indent="0" algn="ctr">
              <a:lnSpc>
                <a:spcPct val="150000"/>
              </a:lnSpc>
              <a:buNone/>
            </a:pPr>
            <a:r>
              <a:rPr lang="de-DE" sz="2400" dirty="0">
                <a:solidFill>
                  <a:srgbClr val="0070C0"/>
                </a:solidFill>
                <a:latin typeface="Century Gothic" pitchFamily="34" charset="0"/>
              </a:rPr>
              <a:t>APFEL </a:t>
            </a:r>
          </a:p>
        </p:txBody>
      </p:sp>
      <p:sp>
        <p:nvSpPr>
          <p:cNvPr id="8" name="Halbbogen 7"/>
          <p:cNvSpPr/>
          <p:nvPr/>
        </p:nvSpPr>
        <p:spPr>
          <a:xfrm rot="10800000">
            <a:off x="5872202" y="938892"/>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Halbbogen 7"/>
          <p:cNvSpPr/>
          <p:nvPr/>
        </p:nvSpPr>
        <p:spPr>
          <a:xfrm rot="10800000">
            <a:off x="6588224" y="935115"/>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Halbbogen 7"/>
          <p:cNvSpPr/>
          <p:nvPr/>
        </p:nvSpPr>
        <p:spPr>
          <a:xfrm rot="10800000">
            <a:off x="7308304" y="938892"/>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Titel 1"/>
          <p:cNvSpPr txBox="1">
            <a:spLocks/>
          </p:cNvSpPr>
          <p:nvPr/>
        </p:nvSpPr>
        <p:spPr>
          <a:xfrm>
            <a:off x="899592" y="549079"/>
            <a:ext cx="7679196" cy="1007713"/>
          </a:xfrm>
          <a:prstGeom prst="rect">
            <a:avLst/>
          </a:prstGeom>
          <a:noFill/>
          <a:ln w="28575">
            <a:noFill/>
            <a:prstDash val="solid"/>
          </a:ln>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dirty="0">
                <a:solidFill>
                  <a:srgbClr val="0070C0"/>
                </a:solidFill>
                <a:latin typeface="Century Gothic" pitchFamily="34" charset="0"/>
              </a:rPr>
              <a:t/>
            </a:r>
            <a:br>
              <a:rPr lang="de-DE" dirty="0">
                <a:solidFill>
                  <a:srgbClr val="0070C0"/>
                </a:solidFill>
                <a:latin typeface="Century Gothic" pitchFamily="34" charset="0"/>
              </a:rPr>
            </a:br>
            <a:r>
              <a:rPr lang="de-DE" dirty="0">
                <a:solidFill>
                  <a:srgbClr val="0070C0"/>
                </a:solidFill>
                <a:latin typeface="Century Gothic" pitchFamily="34" charset="0"/>
              </a:rPr>
              <a:t>   </a:t>
            </a:r>
            <a:r>
              <a:rPr lang="de-DE" dirty="0">
                <a:solidFill>
                  <a:srgbClr val="C00000"/>
                </a:solidFill>
                <a:latin typeface="Century Gothic" pitchFamily="34" charset="0"/>
              </a:rPr>
              <a:t/>
            </a:r>
            <a:br>
              <a:rPr lang="de-DE" dirty="0">
                <a:solidFill>
                  <a:srgbClr val="C00000"/>
                </a:solidFill>
                <a:latin typeface="Century Gothic" pitchFamily="34" charset="0"/>
              </a:rPr>
            </a:br>
            <a:r>
              <a:rPr lang="de-DE" dirty="0">
                <a:solidFill>
                  <a:srgbClr val="C00000"/>
                </a:solidFill>
                <a:latin typeface="Century Gothic" pitchFamily="34" charset="0"/>
              </a:rPr>
              <a:t> </a:t>
            </a:r>
            <a:endParaRPr lang="de-DE" dirty="0">
              <a:solidFill>
                <a:srgbClr val="C00000"/>
              </a:solidFill>
            </a:endParaRPr>
          </a:p>
        </p:txBody>
      </p:sp>
      <p:sp>
        <p:nvSpPr>
          <p:cNvPr id="11" name="Titel 3"/>
          <p:cNvSpPr txBox="1">
            <a:spLocks/>
          </p:cNvSpPr>
          <p:nvPr/>
        </p:nvSpPr>
        <p:spPr>
          <a:xfrm>
            <a:off x="0" y="6273225"/>
            <a:ext cx="9144000" cy="584775"/>
          </a:xfrm>
          <a:prstGeom prst="rect">
            <a:avLst/>
          </a:prstGeom>
          <a:solidFill>
            <a:schemeClr val="bg1">
              <a:lumMod val="50000"/>
            </a:schemeClr>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de-DE" sz="3200" b="1" dirty="0">
                <a:solidFill>
                  <a:schemeClr val="bg1"/>
                </a:solidFill>
                <a:latin typeface="Century Gothic" pitchFamily="34" charset="0"/>
                <a:ea typeface="Avignon" pitchFamily="2" charset="0"/>
              </a:rPr>
              <a:t>Rechtschreibstrategien</a:t>
            </a:r>
            <a:endParaRPr lang="de-DE" b="1" spc="600" dirty="0">
              <a:solidFill>
                <a:schemeClr val="bg1"/>
              </a:solidFill>
              <a:latin typeface="Century Gothic" pitchFamily="34" charset="0"/>
              <a:ea typeface="Avignon" pitchFamily="2" charset="0"/>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20</a:t>
            </a:fld>
            <a:endParaRPr lang="de-DE" dirty="0"/>
          </a:p>
        </p:txBody>
      </p:sp>
    </p:spTree>
    <p:extLst>
      <p:ext uri="{BB962C8B-B14F-4D97-AF65-F5344CB8AC3E}">
        <p14:creationId xmlns:p14="http://schemas.microsoft.com/office/powerpoint/2010/main" val="850701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2197103816"/>
              </p:ext>
            </p:extLst>
          </p:nvPr>
        </p:nvGraphicFramePr>
        <p:xfrm>
          <a:off x="1907704" y="163669"/>
          <a:ext cx="5040560" cy="4421500"/>
        </p:xfrm>
        <a:graphic>
          <a:graphicData uri="http://schemas.openxmlformats.org/drawingml/2006/table">
            <a:tbl>
              <a:tblPr firstRow="1" firstCol="1" bandRow="1"/>
              <a:tblGrid>
                <a:gridCol w="1260140">
                  <a:extLst>
                    <a:ext uri="{9D8B030D-6E8A-4147-A177-3AD203B41FA5}">
                      <a16:colId xmlns:a16="http://schemas.microsoft.com/office/drawing/2014/main" xmlns="" val="3220791045"/>
                    </a:ext>
                  </a:extLst>
                </a:gridCol>
                <a:gridCol w="1260140">
                  <a:extLst>
                    <a:ext uri="{9D8B030D-6E8A-4147-A177-3AD203B41FA5}">
                      <a16:colId xmlns:a16="http://schemas.microsoft.com/office/drawing/2014/main" xmlns="" val="4052334725"/>
                    </a:ext>
                  </a:extLst>
                </a:gridCol>
                <a:gridCol w="1260140">
                  <a:extLst>
                    <a:ext uri="{9D8B030D-6E8A-4147-A177-3AD203B41FA5}">
                      <a16:colId xmlns:a16="http://schemas.microsoft.com/office/drawing/2014/main" xmlns="" val="2495627885"/>
                    </a:ext>
                  </a:extLst>
                </a:gridCol>
                <a:gridCol w="1260140">
                  <a:extLst>
                    <a:ext uri="{9D8B030D-6E8A-4147-A177-3AD203B41FA5}">
                      <a16:colId xmlns:a16="http://schemas.microsoft.com/office/drawing/2014/main" xmlns="" val="2244070150"/>
                    </a:ext>
                  </a:extLst>
                </a:gridCol>
              </a:tblGrid>
              <a:tr h="1068540">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Krokodil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Schildkröte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Frosch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Seebär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4164956"/>
                  </a:ext>
                </a:extLst>
              </a:tr>
              <a:tr h="1142210">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Libelle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Qualle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Mistkäfer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dirty="0">
                          <a:effectLst/>
                          <a:latin typeface="HP Simplified" panose="020B0604020204020204" pitchFamily="34" charset="0"/>
                          <a:ea typeface="Century Gothic" panose="020B0502020202020204" pitchFamily="34" charset="0"/>
                          <a:cs typeface="Times New Roman" panose="02020603050405020304" pitchFamily="18" charset="0"/>
                        </a:rPr>
                        <a:t>Schmetterling</a:t>
                      </a:r>
                      <a:endParaRPr lang="de-DE" sz="1800" dirty="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487420"/>
                  </a:ext>
                </a:extLst>
              </a:tr>
              <a:tr h="1068540">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Ameise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Fliege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Wanze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Löwe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80454"/>
                  </a:ext>
                </a:extLst>
              </a:tr>
              <a:tr h="1142210">
                <a:tc>
                  <a:txBody>
                    <a:bodyPr/>
                    <a:lstStyle/>
                    <a:p>
                      <a:pPr algn="ctr">
                        <a:lnSpc>
                          <a:spcPct val="115000"/>
                        </a:lnSpc>
                        <a:spcAft>
                          <a:spcPts val="0"/>
                        </a:spcAft>
                      </a:pPr>
                      <a:r>
                        <a:rPr lang="de-DE" sz="1800" kern="1200" dirty="0">
                          <a:solidFill>
                            <a:schemeClr val="tx1"/>
                          </a:solidFill>
                          <a:effectLst/>
                          <a:latin typeface="HP Simplified" panose="020B0604020204020204" pitchFamily="34" charset="0"/>
                          <a:ea typeface="Century Gothic" panose="020B0502020202020204" pitchFamily="34" charset="0"/>
                          <a:cs typeface="Times New Roman" panose="02020603050405020304" pitchFamily="18" charset="0"/>
                        </a:rPr>
                        <a:t>Spinne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Made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Skorpion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Würmer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577553"/>
                  </a:ext>
                </a:extLst>
              </a:tr>
            </a:tbl>
          </a:graphicData>
        </a:graphic>
      </p:graphicFrame>
      <p:sp>
        <p:nvSpPr>
          <p:cNvPr id="4" name="Foliennummernplatzhalter 3"/>
          <p:cNvSpPr>
            <a:spLocks noGrp="1"/>
          </p:cNvSpPr>
          <p:nvPr>
            <p:ph type="sldNum" sz="quarter" idx="12"/>
          </p:nvPr>
        </p:nvSpPr>
        <p:spPr/>
        <p:txBody>
          <a:bodyPr/>
          <a:lstStyle/>
          <a:p>
            <a:fld id="{16C7CB04-8280-426B-AD9D-13D53293D92D}" type="slidenum">
              <a:rPr lang="de-DE" smtClean="0"/>
              <a:pPr/>
              <a:t>21</a:t>
            </a:fld>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1030901803"/>
              </p:ext>
            </p:extLst>
          </p:nvPr>
        </p:nvGraphicFramePr>
        <p:xfrm>
          <a:off x="1907704" y="4599773"/>
          <a:ext cx="5040560" cy="1142210"/>
        </p:xfrm>
        <a:graphic>
          <a:graphicData uri="http://schemas.openxmlformats.org/drawingml/2006/table">
            <a:tbl>
              <a:tblPr firstRow="1" firstCol="1" bandRow="1"/>
              <a:tblGrid>
                <a:gridCol w="1260140">
                  <a:extLst>
                    <a:ext uri="{9D8B030D-6E8A-4147-A177-3AD203B41FA5}">
                      <a16:colId xmlns:a16="http://schemas.microsoft.com/office/drawing/2014/main" xmlns="" val="3416474528"/>
                    </a:ext>
                  </a:extLst>
                </a:gridCol>
                <a:gridCol w="1260140">
                  <a:extLst>
                    <a:ext uri="{9D8B030D-6E8A-4147-A177-3AD203B41FA5}">
                      <a16:colId xmlns:a16="http://schemas.microsoft.com/office/drawing/2014/main" xmlns="" val="1780959083"/>
                    </a:ext>
                  </a:extLst>
                </a:gridCol>
                <a:gridCol w="1260140">
                  <a:extLst>
                    <a:ext uri="{9D8B030D-6E8A-4147-A177-3AD203B41FA5}">
                      <a16:colId xmlns:a16="http://schemas.microsoft.com/office/drawing/2014/main" xmlns="" val="3240729454"/>
                    </a:ext>
                  </a:extLst>
                </a:gridCol>
                <a:gridCol w="1260140">
                  <a:extLst>
                    <a:ext uri="{9D8B030D-6E8A-4147-A177-3AD203B41FA5}">
                      <a16:colId xmlns:a16="http://schemas.microsoft.com/office/drawing/2014/main" xmlns="" val="3707990044"/>
                    </a:ext>
                  </a:extLst>
                </a:gridCol>
              </a:tblGrid>
              <a:tr h="1142210">
                <a:tc>
                  <a:txBody>
                    <a:bodyPr/>
                    <a:lstStyle/>
                    <a:p>
                      <a:pPr algn="ctr">
                        <a:lnSpc>
                          <a:spcPct val="115000"/>
                        </a:lnSpc>
                        <a:spcAft>
                          <a:spcPts val="0"/>
                        </a:spcAft>
                      </a:pPr>
                      <a:r>
                        <a:rPr lang="de-DE" sz="1800" kern="1200" dirty="0">
                          <a:solidFill>
                            <a:schemeClr val="tx1"/>
                          </a:solidFill>
                          <a:effectLst/>
                          <a:latin typeface="HP Simplified" panose="020B0604020204020204" pitchFamily="34" charset="0"/>
                          <a:ea typeface="Century Gothic" panose="020B0502020202020204" pitchFamily="34" charset="0"/>
                          <a:cs typeface="Times New Roman" panose="02020603050405020304" pitchFamily="18" charset="0"/>
                        </a:rPr>
                        <a:t>Huhn</a:t>
                      </a:r>
                      <a:endParaRPr lang="de-DE" sz="2400" dirty="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Mäuse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Katze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dirty="0">
                          <a:effectLst/>
                          <a:latin typeface="HP Simplified" panose="020B0604020204020204" pitchFamily="34" charset="0"/>
                          <a:ea typeface="Century Gothic" panose="020B0502020202020204" pitchFamily="34" charset="0"/>
                          <a:cs typeface="Times New Roman" panose="02020603050405020304" pitchFamily="18" charset="0"/>
                        </a:rPr>
                        <a:t>Hai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6874257"/>
                  </a:ext>
                </a:extLst>
              </a:tr>
            </a:tbl>
          </a:graphicData>
        </a:graphic>
      </p:graphicFrame>
      <p:sp>
        <p:nvSpPr>
          <p:cNvPr id="9" name="Titel 3"/>
          <p:cNvSpPr txBox="1">
            <a:spLocks/>
          </p:cNvSpPr>
          <p:nvPr/>
        </p:nvSpPr>
        <p:spPr>
          <a:xfrm>
            <a:off x="0" y="6273225"/>
            <a:ext cx="9144000" cy="584775"/>
          </a:xfrm>
          <a:prstGeom prst="rect">
            <a:avLst/>
          </a:prstGeom>
          <a:solidFill>
            <a:schemeClr val="bg1">
              <a:lumMod val="50000"/>
            </a:schemeClr>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de-DE" sz="3200" b="1" dirty="0">
                <a:solidFill>
                  <a:schemeClr val="bg1"/>
                </a:solidFill>
                <a:latin typeface="Century Gothic" pitchFamily="34" charset="0"/>
                <a:ea typeface="Avignon" pitchFamily="2" charset="0"/>
              </a:rPr>
              <a:t>Rechtschreibstrategien</a:t>
            </a:r>
            <a:endParaRPr lang="de-DE" b="1" spc="600" dirty="0">
              <a:solidFill>
                <a:schemeClr val="bg1"/>
              </a:solidFill>
              <a:latin typeface="Century Gothic" pitchFamily="34" charset="0"/>
              <a:ea typeface="Avignon" pitchFamily="2" charset="0"/>
            </a:endParaRPr>
          </a:p>
        </p:txBody>
      </p:sp>
    </p:spTree>
    <p:extLst>
      <p:ext uri="{BB962C8B-B14F-4D97-AF65-F5344CB8AC3E}">
        <p14:creationId xmlns:p14="http://schemas.microsoft.com/office/powerpoint/2010/main" val="3731338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549498"/>
          </a:xfrm>
          <a:noFill/>
          <a:ln w="28575">
            <a:noFill/>
            <a:prstDash val="solid"/>
          </a:ln>
        </p:spPr>
        <p:txBody>
          <a:bodyPr vert="horz" lIns="91440" tIns="45720" rIns="91440" bIns="45720" rtlCol="0" anchor="ctr">
            <a:normAutofit fontScale="90000"/>
          </a:bodyPr>
          <a:lstStyle/>
          <a:p>
            <a:pPr algn="l"/>
            <a:r>
              <a:rPr lang="de-DE" dirty="0">
                <a:solidFill>
                  <a:srgbClr val="EFD515"/>
                </a:solidFill>
                <a:latin typeface="Century Gothic" pitchFamily="34" charset="0"/>
              </a:rPr>
              <a:t>     </a:t>
            </a:r>
            <a:br>
              <a:rPr lang="de-DE" dirty="0">
                <a:solidFill>
                  <a:srgbClr val="EFD515"/>
                </a:solidFill>
                <a:latin typeface="Century Gothic" pitchFamily="34" charset="0"/>
              </a:rPr>
            </a:br>
            <a:r>
              <a:rPr lang="de-DE" dirty="0">
                <a:solidFill>
                  <a:srgbClr val="EFD515"/>
                </a:solidFill>
                <a:latin typeface="Century Gothic" pitchFamily="34" charset="0"/>
              </a:rPr>
              <a:t>      </a:t>
            </a:r>
            <a:br>
              <a:rPr lang="de-DE" dirty="0">
                <a:solidFill>
                  <a:srgbClr val="EFD515"/>
                </a:solidFill>
                <a:latin typeface="Century Gothic" pitchFamily="34" charset="0"/>
              </a:rPr>
            </a:br>
            <a:r>
              <a:rPr lang="de-DE" dirty="0">
                <a:solidFill>
                  <a:srgbClr val="EFD515"/>
                </a:solidFill>
                <a:latin typeface="Century Gothic" pitchFamily="34" charset="0"/>
              </a:rPr>
              <a:t> </a:t>
            </a:r>
          </a:p>
        </p:txBody>
      </p:sp>
      <p:sp>
        <p:nvSpPr>
          <p:cNvPr id="3" name="Inhaltsplatzhalter 2"/>
          <p:cNvSpPr>
            <a:spLocks noGrp="1"/>
          </p:cNvSpPr>
          <p:nvPr>
            <p:ph idx="1"/>
          </p:nvPr>
        </p:nvSpPr>
        <p:spPr>
          <a:xfrm>
            <a:off x="899592" y="1916832"/>
            <a:ext cx="7128792" cy="4176464"/>
          </a:xfrm>
          <a:ln w="19050">
            <a:noFill/>
          </a:ln>
        </p:spPr>
        <p:txBody>
          <a:bodyPr>
            <a:normAutofit lnSpcReduction="10000"/>
          </a:bodyPr>
          <a:lstStyle/>
          <a:p>
            <a:pPr marL="0" indent="0" algn="ctr">
              <a:lnSpc>
                <a:spcPct val="150000"/>
              </a:lnSpc>
              <a:buNone/>
            </a:pPr>
            <a:r>
              <a:rPr lang="de-DE" sz="2400" dirty="0">
                <a:solidFill>
                  <a:srgbClr val="EFD515"/>
                </a:solidFill>
                <a:latin typeface="Century Gothic" pitchFamily="34" charset="0"/>
              </a:rPr>
              <a:t>30 % aller Grundschulwörter</a:t>
            </a:r>
          </a:p>
          <a:p>
            <a:pPr marL="0" indent="0" algn="ctr">
              <a:lnSpc>
                <a:spcPct val="150000"/>
              </a:lnSpc>
              <a:buNone/>
            </a:pPr>
            <a:r>
              <a:rPr lang="de-DE" sz="2400" dirty="0">
                <a:solidFill>
                  <a:srgbClr val="EFD515"/>
                </a:solidFill>
                <a:latin typeface="Century Gothic" pitchFamily="34" charset="0"/>
              </a:rPr>
              <a:t>Strategie Nachdenken</a:t>
            </a:r>
          </a:p>
          <a:p>
            <a:pPr marL="0" indent="0" algn="ctr">
              <a:lnSpc>
                <a:spcPct val="150000"/>
              </a:lnSpc>
              <a:buNone/>
            </a:pPr>
            <a:r>
              <a:rPr lang="de-DE" sz="2400" dirty="0">
                <a:solidFill>
                  <a:srgbClr val="EFD515"/>
                </a:solidFill>
                <a:latin typeface="Century Gothic" pitchFamily="34" charset="0"/>
              </a:rPr>
              <a:t>Strategie schwingen notwendig</a:t>
            </a:r>
          </a:p>
          <a:p>
            <a:pPr marL="0" indent="0" algn="ctr">
              <a:lnSpc>
                <a:spcPct val="150000"/>
              </a:lnSpc>
              <a:buNone/>
            </a:pPr>
            <a:endParaRPr lang="de-DE" sz="2400" dirty="0">
              <a:solidFill>
                <a:srgbClr val="EFD515"/>
              </a:solidFill>
              <a:latin typeface="Century Gothic" pitchFamily="34" charset="0"/>
            </a:endParaRPr>
          </a:p>
          <a:p>
            <a:pPr marL="0" indent="0">
              <a:buNone/>
            </a:pPr>
            <a:r>
              <a:rPr lang="de-DE" sz="2400" dirty="0">
                <a:solidFill>
                  <a:srgbClr val="EFD515"/>
                </a:solidFill>
                <a:latin typeface="Century Gothic" pitchFamily="34" charset="0"/>
              </a:rPr>
              <a:t>Regeln</a:t>
            </a:r>
          </a:p>
          <a:p>
            <a:r>
              <a:rPr lang="de-DE" sz="2400" dirty="0">
                <a:solidFill>
                  <a:srgbClr val="EFD515"/>
                </a:solidFill>
                <a:latin typeface="Century Gothic" pitchFamily="34" charset="0"/>
              </a:rPr>
              <a:t>SCHT=ST  SCHP=SP  KK=CK  ZZ=TZ</a:t>
            </a:r>
          </a:p>
          <a:p>
            <a:r>
              <a:rPr lang="de-DE" sz="2400" dirty="0">
                <a:solidFill>
                  <a:srgbClr val="EFD515"/>
                </a:solidFill>
                <a:latin typeface="Century Gothic" pitchFamily="34" charset="0"/>
              </a:rPr>
              <a:t>Mach das Wort länger!</a:t>
            </a:r>
          </a:p>
          <a:p>
            <a:r>
              <a:rPr lang="de-DE" sz="2400" dirty="0">
                <a:solidFill>
                  <a:srgbClr val="EFD515"/>
                </a:solidFill>
                <a:latin typeface="Century Gothic" pitchFamily="34" charset="0"/>
              </a:rPr>
              <a:t>Finde ein Wort aus der Familie!</a:t>
            </a:r>
          </a:p>
          <a:p>
            <a:pPr>
              <a:lnSpc>
                <a:spcPct val="150000"/>
              </a:lnSpc>
            </a:pPr>
            <a:endParaRPr lang="de-DE" sz="2400" dirty="0">
              <a:solidFill>
                <a:srgbClr val="EFD515"/>
              </a:solidFill>
              <a:latin typeface="Century Gothic" pitchFamily="34" charset="0"/>
            </a:endParaRPr>
          </a:p>
          <a:p>
            <a:pPr marL="0" indent="0" algn="ctr">
              <a:lnSpc>
                <a:spcPct val="150000"/>
              </a:lnSpc>
              <a:buNone/>
            </a:pPr>
            <a:endParaRPr lang="de-DE" sz="2400" dirty="0">
              <a:solidFill>
                <a:srgbClr val="EFD515"/>
              </a:solidFill>
              <a:latin typeface="Century Gothic" pitchFamily="34" charset="0"/>
            </a:endParaRPr>
          </a:p>
          <a:p>
            <a:pPr marL="0" indent="0" algn="ctr">
              <a:lnSpc>
                <a:spcPct val="150000"/>
              </a:lnSpc>
              <a:buNone/>
            </a:pPr>
            <a:endParaRPr lang="de-DE" sz="2400" dirty="0">
              <a:solidFill>
                <a:srgbClr val="0070C0"/>
              </a:solidFill>
              <a:latin typeface="Century Gothic" pitchFamily="34" charset="0"/>
            </a:endParaRPr>
          </a:p>
        </p:txBody>
      </p:sp>
      <p:pic>
        <p:nvPicPr>
          <p:cNvPr id="7" name="Grafik 6"/>
          <p:cNvPicPr>
            <a:picLocks noChangeAspect="1"/>
          </p:cNvPicPr>
          <p:nvPr/>
        </p:nvPicPr>
        <p:blipFill>
          <a:blip r:embed="rId2"/>
          <a:stretch>
            <a:fillRect/>
          </a:stretch>
        </p:blipFill>
        <p:spPr>
          <a:xfrm>
            <a:off x="6588224" y="620688"/>
            <a:ext cx="591075" cy="741542"/>
          </a:xfrm>
          <a:prstGeom prst="rect">
            <a:avLst/>
          </a:prstGeom>
        </p:spPr>
      </p:pic>
      <p:sp>
        <p:nvSpPr>
          <p:cNvPr id="4" name="Rechteck 3"/>
          <p:cNvSpPr/>
          <p:nvPr/>
        </p:nvSpPr>
        <p:spPr>
          <a:xfrm>
            <a:off x="899592" y="692696"/>
            <a:ext cx="5040560" cy="769441"/>
          </a:xfrm>
          <a:prstGeom prst="rect">
            <a:avLst/>
          </a:prstGeom>
        </p:spPr>
        <p:txBody>
          <a:bodyPr wrap="square">
            <a:spAutoFit/>
          </a:bodyPr>
          <a:lstStyle/>
          <a:p>
            <a:r>
              <a:rPr lang="de-DE" sz="4400" dirty="0">
                <a:solidFill>
                  <a:srgbClr val="EFD515"/>
                </a:solidFill>
                <a:latin typeface="Century Gothic" pitchFamily="34" charset="0"/>
              </a:rPr>
              <a:t>Nachdenkwörter</a:t>
            </a:r>
            <a:endParaRPr lang="de-DE" dirty="0"/>
          </a:p>
        </p:txBody>
      </p:sp>
      <p:sp>
        <p:nvSpPr>
          <p:cNvPr id="12" name="Titel 3"/>
          <p:cNvSpPr txBox="1">
            <a:spLocks/>
          </p:cNvSpPr>
          <p:nvPr/>
        </p:nvSpPr>
        <p:spPr>
          <a:xfrm>
            <a:off x="0" y="6273225"/>
            <a:ext cx="9144000" cy="584775"/>
          </a:xfrm>
          <a:prstGeom prst="rect">
            <a:avLst/>
          </a:prstGeom>
          <a:solidFill>
            <a:schemeClr val="bg1">
              <a:lumMod val="50000"/>
            </a:schemeClr>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de-DE" sz="3200" b="1" dirty="0">
                <a:solidFill>
                  <a:schemeClr val="bg1"/>
                </a:solidFill>
                <a:latin typeface="Century Gothic" pitchFamily="34" charset="0"/>
                <a:ea typeface="Avignon" pitchFamily="2" charset="0"/>
              </a:rPr>
              <a:t>Rechtschreibstrategien</a:t>
            </a:r>
            <a:endParaRPr lang="de-DE" b="1" spc="600" dirty="0">
              <a:solidFill>
                <a:schemeClr val="bg1"/>
              </a:solidFill>
              <a:latin typeface="Century Gothic" pitchFamily="34" charset="0"/>
              <a:ea typeface="Avignon" pitchFamily="2" charset="0"/>
            </a:endParaRPr>
          </a:p>
        </p:txBody>
      </p:sp>
      <p:sp>
        <p:nvSpPr>
          <p:cNvPr id="5" name="Foliennummernplatzhalter 4"/>
          <p:cNvSpPr>
            <a:spLocks noGrp="1"/>
          </p:cNvSpPr>
          <p:nvPr>
            <p:ph type="sldNum" sz="quarter" idx="12"/>
          </p:nvPr>
        </p:nvSpPr>
        <p:spPr/>
        <p:txBody>
          <a:bodyPr/>
          <a:lstStyle/>
          <a:p>
            <a:fld id="{16C7CB04-8280-426B-AD9D-13D53293D92D}" type="slidenum">
              <a:rPr lang="de-DE" smtClean="0"/>
              <a:pPr/>
              <a:t>22</a:t>
            </a:fld>
            <a:endParaRPr lang="de-DE" dirty="0"/>
          </a:p>
        </p:txBody>
      </p:sp>
    </p:spTree>
    <p:extLst>
      <p:ext uri="{BB962C8B-B14F-4D97-AF65-F5344CB8AC3E}">
        <p14:creationId xmlns:p14="http://schemas.microsoft.com/office/powerpoint/2010/main" val="3516393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549498"/>
          </a:xfrm>
          <a:noFill/>
          <a:ln w="28575">
            <a:noFill/>
            <a:prstDash val="solid"/>
          </a:ln>
        </p:spPr>
        <p:txBody>
          <a:bodyPr vert="horz" lIns="91440" tIns="45720" rIns="91440" bIns="45720" rtlCol="0" anchor="ctr">
            <a:normAutofit/>
          </a:bodyPr>
          <a:lstStyle/>
          <a:p>
            <a:pPr algn="l"/>
            <a:r>
              <a:rPr lang="de-DE" dirty="0">
                <a:solidFill>
                  <a:srgbClr val="EFD515"/>
                </a:solidFill>
                <a:latin typeface="Century Gothic" pitchFamily="34" charset="0"/>
              </a:rPr>
              <a:t>					  </a:t>
            </a:r>
            <a:r>
              <a:rPr lang="de-DE" b="1" dirty="0">
                <a:solidFill>
                  <a:srgbClr val="FF0000"/>
                </a:solidFill>
              </a:rPr>
              <a:t>!</a:t>
            </a:r>
            <a:endParaRPr lang="de-DE" dirty="0">
              <a:solidFill>
                <a:srgbClr val="EFD515"/>
              </a:solidFill>
              <a:latin typeface="Century Gothic" pitchFamily="34" charset="0"/>
            </a:endParaRPr>
          </a:p>
        </p:txBody>
      </p:sp>
      <p:sp>
        <p:nvSpPr>
          <p:cNvPr id="3" name="Inhaltsplatzhalter 2"/>
          <p:cNvSpPr>
            <a:spLocks noGrp="1"/>
          </p:cNvSpPr>
          <p:nvPr>
            <p:ph idx="1"/>
          </p:nvPr>
        </p:nvSpPr>
        <p:spPr>
          <a:xfrm>
            <a:off x="899592" y="1700808"/>
            <a:ext cx="7128792" cy="4392488"/>
          </a:xfrm>
          <a:ln w="19050">
            <a:noFill/>
          </a:ln>
        </p:spPr>
        <p:txBody>
          <a:bodyPr>
            <a:normAutofit fontScale="92500" lnSpcReduction="10000"/>
          </a:bodyPr>
          <a:lstStyle/>
          <a:p>
            <a:pPr marL="0" indent="0" algn="ctr">
              <a:lnSpc>
                <a:spcPct val="150000"/>
              </a:lnSpc>
              <a:buNone/>
            </a:pPr>
            <a:r>
              <a:rPr lang="de-DE" sz="2400" dirty="0">
                <a:solidFill>
                  <a:srgbClr val="FF0000"/>
                </a:solidFill>
                <a:latin typeface="Century Gothic" pitchFamily="34" charset="0"/>
              </a:rPr>
              <a:t>20 % aller Grundschulwörter</a:t>
            </a:r>
          </a:p>
          <a:p>
            <a:pPr marL="0" indent="0" algn="ctr">
              <a:lnSpc>
                <a:spcPct val="150000"/>
              </a:lnSpc>
              <a:buNone/>
            </a:pPr>
            <a:r>
              <a:rPr lang="de-DE" sz="2400" dirty="0">
                <a:solidFill>
                  <a:srgbClr val="FF0000"/>
                </a:solidFill>
                <a:latin typeface="Century Gothic" pitchFamily="34" charset="0"/>
              </a:rPr>
              <a:t>Strategie Merken</a:t>
            </a:r>
          </a:p>
          <a:p>
            <a:pPr marL="0" indent="0" algn="ctr">
              <a:lnSpc>
                <a:spcPct val="150000"/>
              </a:lnSpc>
              <a:buNone/>
            </a:pPr>
            <a:r>
              <a:rPr lang="de-DE" sz="2400" dirty="0">
                <a:solidFill>
                  <a:srgbClr val="FF0000"/>
                </a:solidFill>
                <a:latin typeface="Century Gothic" pitchFamily="34" charset="0"/>
              </a:rPr>
              <a:t>Beruhigend: überschaubare Menge</a:t>
            </a:r>
          </a:p>
          <a:p>
            <a:pPr marL="0" indent="0" algn="ctr">
              <a:lnSpc>
                <a:spcPct val="150000"/>
              </a:lnSpc>
              <a:buNone/>
            </a:pPr>
            <a:endParaRPr lang="de-DE" sz="2400" dirty="0">
              <a:solidFill>
                <a:srgbClr val="FF0000"/>
              </a:solidFill>
              <a:latin typeface="Century Gothic" pitchFamily="34" charset="0"/>
            </a:endParaRPr>
          </a:p>
          <a:p>
            <a:pPr marL="0" indent="0">
              <a:lnSpc>
                <a:spcPct val="110000"/>
              </a:lnSpc>
              <a:buNone/>
            </a:pPr>
            <a:r>
              <a:rPr lang="de-DE" sz="2400" dirty="0">
                <a:solidFill>
                  <a:srgbClr val="FF0000"/>
                </a:solidFill>
                <a:latin typeface="Century Gothic" pitchFamily="34" charset="0"/>
              </a:rPr>
              <a:t>Merktechniken</a:t>
            </a:r>
          </a:p>
          <a:p>
            <a:pPr>
              <a:lnSpc>
                <a:spcPct val="110000"/>
              </a:lnSpc>
            </a:pPr>
            <a:r>
              <a:rPr lang="de-DE" sz="2400" dirty="0">
                <a:solidFill>
                  <a:srgbClr val="FF0000"/>
                </a:solidFill>
                <a:latin typeface="Century Gothic" pitchFamily="34" charset="0"/>
              </a:rPr>
              <a:t>Blöde Geschichten</a:t>
            </a:r>
          </a:p>
          <a:p>
            <a:pPr>
              <a:lnSpc>
                <a:spcPct val="110000"/>
              </a:lnSpc>
            </a:pPr>
            <a:r>
              <a:rPr lang="de-DE" sz="2400" dirty="0">
                <a:solidFill>
                  <a:srgbClr val="FF0000"/>
                </a:solidFill>
                <a:latin typeface="Century Gothic" pitchFamily="34" charset="0"/>
              </a:rPr>
              <a:t>Bilder</a:t>
            </a:r>
          </a:p>
          <a:p>
            <a:pPr>
              <a:lnSpc>
                <a:spcPct val="110000"/>
              </a:lnSpc>
            </a:pPr>
            <a:r>
              <a:rPr lang="de-DE" sz="2400" dirty="0">
                <a:solidFill>
                  <a:srgbClr val="FF0000"/>
                </a:solidFill>
                <a:latin typeface="Century Gothic" pitchFamily="34" charset="0"/>
              </a:rPr>
              <a:t>Sprüche</a:t>
            </a:r>
          </a:p>
          <a:p>
            <a:pPr>
              <a:lnSpc>
                <a:spcPct val="110000"/>
              </a:lnSpc>
            </a:pPr>
            <a:r>
              <a:rPr lang="de-DE" sz="2400" dirty="0">
                <a:solidFill>
                  <a:srgbClr val="FF0000"/>
                </a:solidFill>
                <a:latin typeface="Century Gothic" pitchFamily="34" charset="0"/>
              </a:rPr>
              <a:t>Lesegeschichten</a:t>
            </a:r>
          </a:p>
          <a:p>
            <a:pPr marL="0" indent="0" algn="ctr">
              <a:lnSpc>
                <a:spcPct val="150000"/>
              </a:lnSpc>
              <a:buNone/>
            </a:pPr>
            <a:endParaRPr lang="de-DE" sz="2400" dirty="0">
              <a:solidFill>
                <a:srgbClr val="0070C0"/>
              </a:solidFill>
              <a:latin typeface="Century Gothic" pitchFamily="34" charset="0"/>
            </a:endParaRPr>
          </a:p>
        </p:txBody>
      </p:sp>
      <p:sp>
        <p:nvSpPr>
          <p:cNvPr id="4" name="Rechteck 3"/>
          <p:cNvSpPr/>
          <p:nvPr/>
        </p:nvSpPr>
        <p:spPr>
          <a:xfrm>
            <a:off x="1979712" y="692696"/>
            <a:ext cx="3960440" cy="769441"/>
          </a:xfrm>
          <a:prstGeom prst="rect">
            <a:avLst/>
          </a:prstGeom>
        </p:spPr>
        <p:txBody>
          <a:bodyPr wrap="square">
            <a:spAutoFit/>
          </a:bodyPr>
          <a:lstStyle/>
          <a:p>
            <a:r>
              <a:rPr lang="de-DE" sz="4400" dirty="0">
                <a:solidFill>
                  <a:srgbClr val="FF0000"/>
                </a:solidFill>
                <a:latin typeface="Century Gothic" pitchFamily="34" charset="0"/>
              </a:rPr>
              <a:t>Merkwörter</a:t>
            </a:r>
            <a:endParaRPr lang="de-DE" dirty="0">
              <a:solidFill>
                <a:srgbClr val="FF0000"/>
              </a:solidFill>
            </a:endParaRPr>
          </a:p>
        </p:txBody>
      </p:sp>
      <p:sp>
        <p:nvSpPr>
          <p:cNvPr id="12" name="Titel 3"/>
          <p:cNvSpPr txBox="1">
            <a:spLocks/>
          </p:cNvSpPr>
          <p:nvPr/>
        </p:nvSpPr>
        <p:spPr>
          <a:xfrm>
            <a:off x="0" y="6273225"/>
            <a:ext cx="9144000" cy="584775"/>
          </a:xfrm>
          <a:prstGeom prst="rect">
            <a:avLst/>
          </a:prstGeom>
          <a:solidFill>
            <a:schemeClr val="bg1">
              <a:lumMod val="50000"/>
            </a:schemeClr>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de-DE" sz="3200" b="1" dirty="0">
                <a:solidFill>
                  <a:schemeClr val="bg1"/>
                </a:solidFill>
                <a:latin typeface="Century Gothic" pitchFamily="34" charset="0"/>
                <a:ea typeface="Avignon" pitchFamily="2" charset="0"/>
              </a:rPr>
              <a:t>Rechtschreibstrategien</a:t>
            </a:r>
            <a:endParaRPr lang="de-DE" b="1" spc="600" dirty="0">
              <a:solidFill>
                <a:schemeClr val="bg1"/>
              </a:solidFill>
              <a:latin typeface="Century Gothic" pitchFamily="34" charset="0"/>
              <a:ea typeface="Avignon" pitchFamily="2" charset="0"/>
            </a:endParaRPr>
          </a:p>
        </p:txBody>
      </p:sp>
      <p:sp>
        <p:nvSpPr>
          <p:cNvPr id="6" name="Rechteck 5"/>
          <p:cNvSpPr/>
          <p:nvPr/>
        </p:nvSpPr>
        <p:spPr>
          <a:xfrm>
            <a:off x="4441996" y="3244334"/>
            <a:ext cx="184731" cy="369332"/>
          </a:xfrm>
          <a:prstGeom prst="rect">
            <a:avLst/>
          </a:prstGeom>
        </p:spPr>
        <p:txBody>
          <a:bodyPr wrap="none">
            <a:spAutoFit/>
          </a:bodyPr>
          <a:lstStyle/>
          <a:p>
            <a:endParaRPr lang="de-DE" dirty="0"/>
          </a:p>
        </p:txBody>
      </p:sp>
      <p:sp>
        <p:nvSpPr>
          <p:cNvPr id="5" name="Foliennummernplatzhalter 4"/>
          <p:cNvSpPr>
            <a:spLocks noGrp="1"/>
          </p:cNvSpPr>
          <p:nvPr>
            <p:ph type="sldNum" sz="quarter" idx="12"/>
          </p:nvPr>
        </p:nvSpPr>
        <p:spPr/>
        <p:txBody>
          <a:bodyPr/>
          <a:lstStyle/>
          <a:p>
            <a:fld id="{16C7CB04-8280-426B-AD9D-13D53293D92D}" type="slidenum">
              <a:rPr lang="de-DE" smtClean="0"/>
              <a:pPr/>
              <a:t>23</a:t>
            </a:fld>
            <a:endParaRPr lang="de-DE" dirty="0"/>
          </a:p>
        </p:txBody>
      </p:sp>
    </p:spTree>
    <p:extLst>
      <p:ext uri="{BB962C8B-B14F-4D97-AF65-F5344CB8AC3E}">
        <p14:creationId xmlns:p14="http://schemas.microsoft.com/office/powerpoint/2010/main" val="1606456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37295"/>
            <a:ext cx="9144000" cy="3383409"/>
          </a:xfrm>
          <a:prstGeom prst="rect">
            <a:avLst/>
          </a:prstGeom>
        </p:spPr>
      </p:pic>
      <p:sp>
        <p:nvSpPr>
          <p:cNvPr id="3" name="Titel 3"/>
          <p:cNvSpPr txBox="1">
            <a:spLocks/>
          </p:cNvSpPr>
          <p:nvPr/>
        </p:nvSpPr>
        <p:spPr>
          <a:xfrm>
            <a:off x="0" y="6273225"/>
            <a:ext cx="9144000" cy="584775"/>
          </a:xfrm>
          <a:prstGeom prst="rect">
            <a:avLst/>
          </a:prstGeom>
          <a:solidFill>
            <a:schemeClr val="bg1">
              <a:lumMod val="50000"/>
            </a:schemeClr>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de-DE" sz="3200" b="1" dirty="0">
                <a:solidFill>
                  <a:schemeClr val="bg1"/>
                </a:solidFill>
                <a:latin typeface="Century Gothic" pitchFamily="34" charset="0"/>
                <a:ea typeface="Avignon" pitchFamily="2" charset="0"/>
              </a:rPr>
              <a:t>Rechtschreibstrategien</a:t>
            </a:r>
            <a:endParaRPr lang="de-DE" b="1" spc="600" dirty="0">
              <a:solidFill>
                <a:schemeClr val="bg1"/>
              </a:solidFill>
              <a:latin typeface="Century Gothic" pitchFamily="34" charset="0"/>
              <a:ea typeface="Avignon" pitchFamily="2" charset="0"/>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24</a:t>
            </a:fld>
            <a:endParaRPr lang="de-DE" dirty="0"/>
          </a:p>
        </p:txBody>
      </p:sp>
    </p:spTree>
    <p:extLst>
      <p:ext uri="{BB962C8B-B14F-4D97-AF65-F5344CB8AC3E}">
        <p14:creationId xmlns:p14="http://schemas.microsoft.com/office/powerpoint/2010/main" val="1024094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549498"/>
          </a:xfrm>
          <a:noFill/>
          <a:ln w="28575">
            <a:noFill/>
            <a:prstDash val="solid"/>
          </a:ln>
        </p:spPr>
        <p:txBody>
          <a:bodyPr vert="horz" lIns="91440" tIns="45720" rIns="91440" bIns="45720" rtlCol="0" anchor="ctr">
            <a:normAutofit/>
          </a:bodyPr>
          <a:lstStyle/>
          <a:p>
            <a:pPr algn="l"/>
            <a:r>
              <a:rPr lang="de-DE" dirty="0">
                <a:solidFill>
                  <a:srgbClr val="EFD515"/>
                </a:solidFill>
                <a:latin typeface="Century Gothic" pitchFamily="34" charset="0"/>
              </a:rPr>
              <a:t>	     </a:t>
            </a:r>
            <a:r>
              <a:rPr lang="de-DE" dirty="0">
                <a:solidFill>
                  <a:schemeClr val="bg1">
                    <a:lumMod val="50000"/>
                  </a:schemeClr>
                </a:solidFill>
                <a:latin typeface="Century Gothic" pitchFamily="34" charset="0"/>
              </a:rPr>
              <a:t>Großschreibung</a:t>
            </a:r>
          </a:p>
        </p:txBody>
      </p:sp>
      <p:sp>
        <p:nvSpPr>
          <p:cNvPr id="3" name="Inhaltsplatzhalter 2"/>
          <p:cNvSpPr>
            <a:spLocks noGrp="1"/>
          </p:cNvSpPr>
          <p:nvPr>
            <p:ph idx="1"/>
          </p:nvPr>
        </p:nvSpPr>
        <p:spPr>
          <a:xfrm>
            <a:off x="899592" y="2060848"/>
            <a:ext cx="7128792" cy="3384376"/>
          </a:xfrm>
          <a:ln w="19050">
            <a:noFill/>
          </a:ln>
        </p:spPr>
        <p:txBody>
          <a:bodyPr>
            <a:normAutofit/>
          </a:bodyPr>
          <a:lstStyle/>
          <a:p>
            <a:pPr marL="0" indent="0" algn="ctr">
              <a:lnSpc>
                <a:spcPct val="150000"/>
              </a:lnSpc>
              <a:buNone/>
            </a:pPr>
            <a:r>
              <a:rPr lang="de-DE" sz="2400" dirty="0">
                <a:solidFill>
                  <a:schemeClr val="bg1">
                    <a:lumMod val="50000"/>
                  </a:schemeClr>
                </a:solidFill>
                <a:latin typeface="Century Gothic" pitchFamily="34" charset="0"/>
              </a:rPr>
              <a:t>immer nebenher</a:t>
            </a:r>
          </a:p>
          <a:p>
            <a:pPr marL="0" indent="0" algn="ctr">
              <a:lnSpc>
                <a:spcPct val="150000"/>
              </a:lnSpc>
              <a:buNone/>
            </a:pPr>
            <a:r>
              <a:rPr lang="de-DE" sz="2400" dirty="0">
                <a:solidFill>
                  <a:schemeClr val="bg1">
                    <a:lumMod val="50000"/>
                  </a:schemeClr>
                </a:solidFill>
                <a:latin typeface="Century Gothic" pitchFamily="34" charset="0"/>
              </a:rPr>
              <a:t>Schwerpunkt auf Nomen</a:t>
            </a:r>
          </a:p>
          <a:p>
            <a:pPr marL="457200" indent="-457200" algn="ctr">
              <a:lnSpc>
                <a:spcPct val="150000"/>
              </a:lnSpc>
              <a:buAutoNum type="arabicPeriod"/>
            </a:pPr>
            <a:r>
              <a:rPr lang="de-DE" sz="2400" dirty="0">
                <a:solidFill>
                  <a:schemeClr val="bg1">
                    <a:lumMod val="50000"/>
                  </a:schemeClr>
                </a:solidFill>
                <a:latin typeface="Century Gothic" pitchFamily="34" charset="0"/>
              </a:rPr>
              <a:t>Buchstabendiktat</a:t>
            </a:r>
          </a:p>
          <a:p>
            <a:pPr marL="0" indent="0" algn="ctr">
              <a:lnSpc>
                <a:spcPct val="150000"/>
              </a:lnSpc>
              <a:buNone/>
            </a:pPr>
            <a:r>
              <a:rPr lang="de-DE" sz="2400" dirty="0">
                <a:solidFill>
                  <a:schemeClr val="bg1">
                    <a:lumMod val="50000"/>
                  </a:schemeClr>
                </a:solidFill>
                <a:latin typeface="Century Gothic" pitchFamily="34" charset="0"/>
              </a:rPr>
              <a:t>weitere Übungsformen später</a:t>
            </a:r>
          </a:p>
          <a:p>
            <a:pPr marL="0" indent="0" algn="ctr">
              <a:lnSpc>
                <a:spcPct val="150000"/>
              </a:lnSpc>
              <a:buNone/>
            </a:pPr>
            <a:endParaRPr lang="de-DE" sz="2400" dirty="0">
              <a:solidFill>
                <a:srgbClr val="FF0000"/>
              </a:solidFill>
              <a:latin typeface="Century Gothic" pitchFamily="34" charset="0"/>
            </a:endParaRPr>
          </a:p>
          <a:p>
            <a:pPr marL="0" indent="0" algn="ctr">
              <a:lnSpc>
                <a:spcPct val="150000"/>
              </a:lnSpc>
              <a:buNone/>
            </a:pPr>
            <a:endParaRPr lang="de-DE" sz="2400" dirty="0">
              <a:solidFill>
                <a:srgbClr val="FF0000"/>
              </a:solidFill>
              <a:latin typeface="Century Gothic" pitchFamily="34" charset="0"/>
            </a:endParaRPr>
          </a:p>
          <a:p>
            <a:pPr marL="0" indent="0" algn="ctr">
              <a:lnSpc>
                <a:spcPct val="150000"/>
              </a:lnSpc>
              <a:buNone/>
            </a:pPr>
            <a:endParaRPr lang="de-DE" sz="2400" dirty="0">
              <a:solidFill>
                <a:srgbClr val="0070C0"/>
              </a:solidFill>
              <a:latin typeface="Century Gothic" pitchFamily="34" charset="0"/>
            </a:endParaRPr>
          </a:p>
        </p:txBody>
      </p:sp>
      <p:sp>
        <p:nvSpPr>
          <p:cNvPr id="4" name="Rechteck 3"/>
          <p:cNvSpPr/>
          <p:nvPr/>
        </p:nvSpPr>
        <p:spPr>
          <a:xfrm>
            <a:off x="1691680" y="692696"/>
            <a:ext cx="4248472" cy="369332"/>
          </a:xfrm>
          <a:prstGeom prst="rect">
            <a:avLst/>
          </a:prstGeom>
        </p:spPr>
        <p:txBody>
          <a:bodyPr wrap="square">
            <a:spAutoFit/>
          </a:bodyPr>
          <a:lstStyle/>
          <a:p>
            <a:endParaRPr lang="de-DE" dirty="0">
              <a:solidFill>
                <a:srgbClr val="FF0000"/>
              </a:solidFill>
            </a:endParaRPr>
          </a:p>
        </p:txBody>
      </p:sp>
      <p:sp>
        <p:nvSpPr>
          <p:cNvPr id="12" name="Titel 3"/>
          <p:cNvSpPr txBox="1">
            <a:spLocks/>
          </p:cNvSpPr>
          <p:nvPr/>
        </p:nvSpPr>
        <p:spPr>
          <a:xfrm>
            <a:off x="0" y="6273225"/>
            <a:ext cx="9144000" cy="584775"/>
          </a:xfrm>
          <a:prstGeom prst="rect">
            <a:avLst/>
          </a:prstGeom>
          <a:solidFill>
            <a:schemeClr val="bg1">
              <a:lumMod val="50000"/>
            </a:schemeClr>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de-DE" sz="3200" b="1" dirty="0">
                <a:solidFill>
                  <a:schemeClr val="bg1"/>
                </a:solidFill>
                <a:latin typeface="Century Gothic" pitchFamily="34" charset="0"/>
                <a:ea typeface="Avignon" pitchFamily="2" charset="0"/>
              </a:rPr>
              <a:t>Rechtschreibstrategien</a:t>
            </a:r>
            <a:endParaRPr lang="de-DE" b="1" spc="600" dirty="0">
              <a:solidFill>
                <a:schemeClr val="bg1"/>
              </a:solidFill>
              <a:latin typeface="Century Gothic" pitchFamily="34" charset="0"/>
              <a:ea typeface="Avignon" pitchFamily="2" charset="0"/>
            </a:endParaRPr>
          </a:p>
        </p:txBody>
      </p:sp>
      <p:sp>
        <p:nvSpPr>
          <p:cNvPr id="6" name="Rechteck 5"/>
          <p:cNvSpPr/>
          <p:nvPr/>
        </p:nvSpPr>
        <p:spPr>
          <a:xfrm>
            <a:off x="4441996" y="3244334"/>
            <a:ext cx="184731" cy="369332"/>
          </a:xfrm>
          <a:prstGeom prst="rect">
            <a:avLst/>
          </a:prstGeom>
        </p:spPr>
        <p:txBody>
          <a:bodyPr wrap="none">
            <a:spAutoFit/>
          </a:bodyPr>
          <a:lstStyle/>
          <a:p>
            <a:endParaRPr lang="de-DE" dirty="0"/>
          </a:p>
        </p:txBody>
      </p:sp>
      <p:sp>
        <p:nvSpPr>
          <p:cNvPr id="5" name="Foliennummernplatzhalter 4"/>
          <p:cNvSpPr>
            <a:spLocks noGrp="1"/>
          </p:cNvSpPr>
          <p:nvPr>
            <p:ph type="sldNum" sz="quarter" idx="12"/>
          </p:nvPr>
        </p:nvSpPr>
        <p:spPr/>
        <p:txBody>
          <a:bodyPr/>
          <a:lstStyle/>
          <a:p>
            <a:fld id="{16C7CB04-8280-426B-AD9D-13D53293D92D}" type="slidenum">
              <a:rPr lang="de-DE" smtClean="0"/>
              <a:pPr/>
              <a:t>25</a:t>
            </a:fld>
            <a:endParaRPr lang="de-DE" dirty="0"/>
          </a:p>
        </p:txBody>
      </p:sp>
    </p:spTree>
    <p:extLst>
      <p:ext uri="{BB962C8B-B14F-4D97-AF65-F5344CB8AC3E}">
        <p14:creationId xmlns:p14="http://schemas.microsoft.com/office/powerpoint/2010/main" val="3274904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549498"/>
          </a:xfrm>
          <a:noFill/>
          <a:ln w="28575">
            <a:noFill/>
            <a:prstDash val="solid"/>
          </a:ln>
        </p:spPr>
        <p:txBody>
          <a:bodyPr vert="horz" lIns="91440" tIns="45720" rIns="91440" bIns="45720" rtlCol="0" anchor="ctr">
            <a:normAutofit/>
          </a:bodyPr>
          <a:lstStyle/>
          <a:p>
            <a:pPr algn="l"/>
            <a:r>
              <a:rPr lang="de-DE" dirty="0">
                <a:solidFill>
                  <a:srgbClr val="EFD515"/>
                </a:solidFill>
                <a:latin typeface="Century Gothic" pitchFamily="34" charset="0"/>
              </a:rPr>
              <a:t>	</a:t>
            </a:r>
            <a:r>
              <a:rPr lang="de-DE" dirty="0">
                <a:solidFill>
                  <a:schemeClr val="bg1">
                    <a:lumMod val="50000"/>
                  </a:schemeClr>
                </a:solidFill>
                <a:latin typeface="Century Gothic" pitchFamily="34" charset="0"/>
              </a:rPr>
              <a:t>Rechtschreibthemen</a:t>
            </a:r>
          </a:p>
        </p:txBody>
      </p:sp>
      <p:sp>
        <p:nvSpPr>
          <p:cNvPr id="3" name="Inhaltsplatzhalter 2"/>
          <p:cNvSpPr>
            <a:spLocks noGrp="1"/>
          </p:cNvSpPr>
          <p:nvPr>
            <p:ph idx="1"/>
          </p:nvPr>
        </p:nvSpPr>
        <p:spPr>
          <a:xfrm>
            <a:off x="553103" y="2242194"/>
            <a:ext cx="8147248" cy="3384376"/>
          </a:xfrm>
          <a:ln w="19050">
            <a:noFill/>
          </a:ln>
        </p:spPr>
        <p:txBody>
          <a:bodyPr>
            <a:normAutofit/>
          </a:bodyPr>
          <a:lstStyle/>
          <a:p>
            <a:pPr>
              <a:lnSpc>
                <a:spcPct val="150000"/>
              </a:lnSpc>
            </a:pPr>
            <a:r>
              <a:rPr lang="de-DE" sz="2400" dirty="0">
                <a:solidFill>
                  <a:srgbClr val="0070C0"/>
                </a:solidFill>
                <a:latin typeface="Century Gothic" pitchFamily="34" charset="0"/>
              </a:rPr>
              <a:t>Übergangsstufe HIMMEL APFEL ENGEL-ENKEL</a:t>
            </a:r>
          </a:p>
          <a:p>
            <a:pPr>
              <a:lnSpc>
                <a:spcPct val="150000"/>
              </a:lnSpc>
            </a:pPr>
            <a:r>
              <a:rPr lang="de-DE" sz="2400" dirty="0">
                <a:solidFill>
                  <a:srgbClr val="EFD515"/>
                </a:solidFill>
                <a:latin typeface="Century Gothic" pitchFamily="34" charset="0"/>
              </a:rPr>
              <a:t>Nachdenkwörter AUSLAUTE</a:t>
            </a:r>
          </a:p>
          <a:p>
            <a:pPr>
              <a:lnSpc>
                <a:spcPct val="150000"/>
              </a:lnSpc>
            </a:pPr>
            <a:r>
              <a:rPr lang="de-DE" sz="2400" dirty="0">
                <a:solidFill>
                  <a:srgbClr val="FF0000"/>
                </a:solidFill>
                <a:latin typeface="Century Gothic" pitchFamily="34" charset="0"/>
              </a:rPr>
              <a:t>Merkwörter</a:t>
            </a:r>
          </a:p>
          <a:p>
            <a:pPr>
              <a:lnSpc>
                <a:spcPct val="150000"/>
              </a:lnSpc>
            </a:pPr>
            <a:r>
              <a:rPr lang="de-DE" sz="2400" dirty="0">
                <a:solidFill>
                  <a:schemeClr val="bg1">
                    <a:lumMod val="50000"/>
                  </a:schemeClr>
                </a:solidFill>
                <a:latin typeface="Century Gothic" pitchFamily="34" charset="0"/>
              </a:rPr>
              <a:t>Wechsel zwischen </a:t>
            </a:r>
            <a:r>
              <a:rPr lang="de-DE" sz="2400" dirty="0">
                <a:solidFill>
                  <a:srgbClr val="EFD515"/>
                </a:solidFill>
                <a:latin typeface="Century Gothic" pitchFamily="34" charset="0"/>
              </a:rPr>
              <a:t>Nachdenk-</a:t>
            </a:r>
            <a:r>
              <a:rPr lang="de-DE" sz="2400" dirty="0">
                <a:solidFill>
                  <a:schemeClr val="bg1">
                    <a:lumMod val="50000"/>
                  </a:schemeClr>
                </a:solidFill>
                <a:latin typeface="Century Gothic" pitchFamily="34" charset="0"/>
              </a:rPr>
              <a:t> und </a:t>
            </a:r>
            <a:r>
              <a:rPr lang="de-DE" sz="2400" dirty="0">
                <a:solidFill>
                  <a:srgbClr val="FF0000"/>
                </a:solidFill>
                <a:latin typeface="Century Gothic" pitchFamily="34" charset="0"/>
              </a:rPr>
              <a:t>Merkwörter</a:t>
            </a:r>
          </a:p>
          <a:p>
            <a:pPr>
              <a:lnSpc>
                <a:spcPct val="150000"/>
              </a:lnSpc>
            </a:pPr>
            <a:r>
              <a:rPr lang="de-DE" sz="2400" dirty="0">
                <a:solidFill>
                  <a:schemeClr val="bg1">
                    <a:lumMod val="50000"/>
                  </a:schemeClr>
                </a:solidFill>
                <a:latin typeface="Century Gothic" pitchFamily="34" charset="0"/>
              </a:rPr>
              <a:t>dazwischen Sprachlehre und Texte verfassen</a:t>
            </a:r>
          </a:p>
          <a:p>
            <a:pPr>
              <a:lnSpc>
                <a:spcPct val="150000"/>
              </a:lnSpc>
            </a:pPr>
            <a:endParaRPr lang="de-DE" sz="2400" dirty="0">
              <a:solidFill>
                <a:srgbClr val="FF0000"/>
              </a:solidFill>
              <a:latin typeface="Century Gothic" pitchFamily="34" charset="0"/>
            </a:endParaRPr>
          </a:p>
          <a:p>
            <a:pPr>
              <a:lnSpc>
                <a:spcPct val="150000"/>
              </a:lnSpc>
            </a:pPr>
            <a:endParaRPr lang="de-DE" sz="2400" dirty="0">
              <a:solidFill>
                <a:srgbClr val="FF0000"/>
              </a:solidFill>
              <a:latin typeface="Century Gothic" pitchFamily="34" charset="0"/>
            </a:endParaRPr>
          </a:p>
          <a:p>
            <a:pPr>
              <a:lnSpc>
                <a:spcPct val="150000"/>
              </a:lnSpc>
            </a:pPr>
            <a:endParaRPr lang="de-DE" sz="2400" dirty="0">
              <a:solidFill>
                <a:srgbClr val="FF0000"/>
              </a:solidFill>
              <a:latin typeface="Century Gothic" pitchFamily="34" charset="0"/>
            </a:endParaRPr>
          </a:p>
          <a:p>
            <a:pPr>
              <a:lnSpc>
                <a:spcPct val="150000"/>
              </a:lnSpc>
            </a:pPr>
            <a:endParaRPr lang="de-DE" sz="2400" dirty="0">
              <a:solidFill>
                <a:srgbClr val="0070C0"/>
              </a:solidFill>
              <a:latin typeface="Century Gothic" pitchFamily="34" charset="0"/>
            </a:endParaRPr>
          </a:p>
        </p:txBody>
      </p:sp>
      <p:sp>
        <p:nvSpPr>
          <p:cNvPr id="4" name="Rechteck 3"/>
          <p:cNvSpPr/>
          <p:nvPr/>
        </p:nvSpPr>
        <p:spPr>
          <a:xfrm>
            <a:off x="1691680" y="692696"/>
            <a:ext cx="4248472" cy="369332"/>
          </a:xfrm>
          <a:prstGeom prst="rect">
            <a:avLst/>
          </a:prstGeom>
        </p:spPr>
        <p:txBody>
          <a:bodyPr wrap="square">
            <a:spAutoFit/>
          </a:bodyPr>
          <a:lstStyle/>
          <a:p>
            <a:endParaRPr lang="de-DE" dirty="0">
              <a:solidFill>
                <a:srgbClr val="FF0000"/>
              </a:solidFill>
            </a:endParaRPr>
          </a:p>
        </p:txBody>
      </p:sp>
      <p:sp>
        <p:nvSpPr>
          <p:cNvPr id="12" name="Titel 3"/>
          <p:cNvSpPr txBox="1">
            <a:spLocks/>
          </p:cNvSpPr>
          <p:nvPr/>
        </p:nvSpPr>
        <p:spPr>
          <a:xfrm>
            <a:off x="0" y="6273225"/>
            <a:ext cx="9144000" cy="584775"/>
          </a:xfrm>
          <a:prstGeom prst="rect">
            <a:avLst/>
          </a:prstGeom>
          <a:solidFill>
            <a:schemeClr val="bg1">
              <a:lumMod val="50000"/>
            </a:schemeClr>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de-DE" sz="3200" b="1" dirty="0">
                <a:solidFill>
                  <a:schemeClr val="bg1"/>
                </a:solidFill>
                <a:latin typeface="Century Gothic" pitchFamily="34" charset="0"/>
                <a:ea typeface="Avignon" pitchFamily="2" charset="0"/>
              </a:rPr>
              <a:t>Rechtschreibstrategien</a:t>
            </a:r>
            <a:endParaRPr lang="de-DE" b="1" spc="600" dirty="0">
              <a:solidFill>
                <a:schemeClr val="bg1"/>
              </a:solidFill>
              <a:latin typeface="Century Gothic" pitchFamily="34" charset="0"/>
              <a:ea typeface="Avignon" pitchFamily="2" charset="0"/>
            </a:endParaRPr>
          </a:p>
        </p:txBody>
      </p:sp>
      <p:sp>
        <p:nvSpPr>
          <p:cNvPr id="6" name="Rechteck 5"/>
          <p:cNvSpPr/>
          <p:nvPr/>
        </p:nvSpPr>
        <p:spPr>
          <a:xfrm>
            <a:off x="4441996" y="3244334"/>
            <a:ext cx="184731" cy="369332"/>
          </a:xfrm>
          <a:prstGeom prst="rect">
            <a:avLst/>
          </a:prstGeom>
        </p:spPr>
        <p:txBody>
          <a:bodyPr wrap="none">
            <a:spAutoFit/>
          </a:bodyPr>
          <a:lstStyle/>
          <a:p>
            <a:endParaRPr lang="de-DE" dirty="0"/>
          </a:p>
        </p:txBody>
      </p:sp>
      <p:sp>
        <p:nvSpPr>
          <p:cNvPr id="5" name="Foliennummernplatzhalter 4"/>
          <p:cNvSpPr>
            <a:spLocks noGrp="1"/>
          </p:cNvSpPr>
          <p:nvPr>
            <p:ph type="sldNum" sz="quarter" idx="12"/>
          </p:nvPr>
        </p:nvSpPr>
        <p:spPr/>
        <p:txBody>
          <a:bodyPr/>
          <a:lstStyle/>
          <a:p>
            <a:fld id="{16C7CB04-8280-426B-AD9D-13D53293D92D}" type="slidenum">
              <a:rPr lang="de-DE" smtClean="0"/>
              <a:pPr/>
              <a:t>26</a:t>
            </a:fld>
            <a:endParaRPr lang="de-DE" dirty="0"/>
          </a:p>
        </p:txBody>
      </p:sp>
    </p:spTree>
    <p:extLst>
      <p:ext uri="{BB962C8B-B14F-4D97-AF65-F5344CB8AC3E}">
        <p14:creationId xmlns:p14="http://schemas.microsoft.com/office/powerpoint/2010/main" val="1186438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549498"/>
          </a:xfrm>
          <a:noFill/>
          <a:ln w="28575">
            <a:noFill/>
            <a:prstDash val="solid"/>
          </a:ln>
        </p:spPr>
        <p:txBody>
          <a:bodyPr vert="horz" lIns="91440" tIns="45720" rIns="91440" bIns="45720" rtlCol="0" anchor="ctr">
            <a:normAutofit/>
          </a:bodyPr>
          <a:lstStyle/>
          <a:p>
            <a:r>
              <a:rPr lang="de-DE" dirty="0">
                <a:solidFill>
                  <a:schemeClr val="bg1">
                    <a:lumMod val="50000"/>
                  </a:schemeClr>
                </a:solidFill>
                <a:latin typeface="Century Gothic" pitchFamily="34" charset="0"/>
              </a:rPr>
              <a:t>Training </a:t>
            </a:r>
          </a:p>
        </p:txBody>
      </p:sp>
      <p:sp>
        <p:nvSpPr>
          <p:cNvPr id="3" name="Inhaltsplatzhalter 2"/>
          <p:cNvSpPr>
            <a:spLocks noGrp="1"/>
          </p:cNvSpPr>
          <p:nvPr>
            <p:ph idx="1"/>
          </p:nvPr>
        </p:nvSpPr>
        <p:spPr>
          <a:xfrm>
            <a:off x="1907704" y="2132856"/>
            <a:ext cx="5904656" cy="3275038"/>
          </a:xfrm>
          <a:ln w="19050">
            <a:noFill/>
          </a:ln>
        </p:spPr>
        <p:txBody>
          <a:bodyPr>
            <a:normAutofit/>
          </a:bodyPr>
          <a:lstStyle/>
          <a:p>
            <a:pPr>
              <a:lnSpc>
                <a:spcPct val="200000"/>
              </a:lnSpc>
            </a:pPr>
            <a:r>
              <a:rPr lang="de-DE" sz="2400" dirty="0">
                <a:solidFill>
                  <a:schemeClr val="bg1">
                    <a:lumMod val="50000"/>
                  </a:schemeClr>
                </a:solidFill>
                <a:latin typeface="Century Gothic" pitchFamily="34" charset="0"/>
              </a:rPr>
              <a:t>Denkstrukturen festigen</a:t>
            </a:r>
          </a:p>
          <a:p>
            <a:pPr>
              <a:lnSpc>
                <a:spcPct val="200000"/>
              </a:lnSpc>
            </a:pPr>
            <a:r>
              <a:rPr lang="de-DE" sz="2400" dirty="0">
                <a:solidFill>
                  <a:schemeClr val="bg1">
                    <a:lumMod val="50000"/>
                  </a:schemeClr>
                </a:solidFill>
                <a:latin typeface="Century Gothic" pitchFamily="34" charset="0"/>
              </a:rPr>
              <a:t>überschaubarer Wortschatz</a:t>
            </a:r>
          </a:p>
          <a:p>
            <a:pPr>
              <a:lnSpc>
                <a:spcPct val="200000"/>
              </a:lnSpc>
            </a:pPr>
            <a:r>
              <a:rPr lang="de-DE" sz="2400" dirty="0">
                <a:solidFill>
                  <a:schemeClr val="bg1">
                    <a:lumMod val="50000"/>
                  </a:schemeClr>
                </a:solidFill>
                <a:latin typeface="Century Gothic" pitchFamily="34" charset="0"/>
              </a:rPr>
              <a:t>fehlervermeidendes Schreiben</a:t>
            </a:r>
          </a:p>
          <a:p>
            <a:pPr>
              <a:lnSpc>
                <a:spcPct val="150000"/>
              </a:lnSpc>
            </a:pPr>
            <a:endParaRPr lang="de-DE" sz="2400" dirty="0">
              <a:solidFill>
                <a:srgbClr val="FF0000"/>
              </a:solidFill>
              <a:latin typeface="Century Gothic" pitchFamily="34" charset="0"/>
            </a:endParaRPr>
          </a:p>
          <a:p>
            <a:pPr>
              <a:lnSpc>
                <a:spcPct val="150000"/>
              </a:lnSpc>
            </a:pPr>
            <a:endParaRPr lang="de-DE" sz="2400" dirty="0">
              <a:solidFill>
                <a:srgbClr val="FF0000"/>
              </a:solidFill>
              <a:latin typeface="Century Gothic" pitchFamily="34" charset="0"/>
            </a:endParaRPr>
          </a:p>
          <a:p>
            <a:pPr>
              <a:lnSpc>
                <a:spcPct val="150000"/>
              </a:lnSpc>
            </a:pPr>
            <a:endParaRPr lang="de-DE" sz="2400" dirty="0">
              <a:solidFill>
                <a:srgbClr val="FF0000"/>
              </a:solidFill>
              <a:latin typeface="Century Gothic" pitchFamily="34" charset="0"/>
            </a:endParaRPr>
          </a:p>
          <a:p>
            <a:pPr>
              <a:lnSpc>
                <a:spcPct val="150000"/>
              </a:lnSpc>
            </a:pPr>
            <a:endParaRPr lang="de-DE" sz="2400" dirty="0">
              <a:solidFill>
                <a:srgbClr val="0070C0"/>
              </a:solidFill>
              <a:latin typeface="Century Gothic" pitchFamily="34" charset="0"/>
            </a:endParaRPr>
          </a:p>
        </p:txBody>
      </p:sp>
      <p:sp>
        <p:nvSpPr>
          <p:cNvPr id="4" name="Rechteck 3"/>
          <p:cNvSpPr/>
          <p:nvPr/>
        </p:nvSpPr>
        <p:spPr>
          <a:xfrm>
            <a:off x="1691680" y="692696"/>
            <a:ext cx="4248472" cy="369332"/>
          </a:xfrm>
          <a:prstGeom prst="rect">
            <a:avLst/>
          </a:prstGeom>
        </p:spPr>
        <p:txBody>
          <a:bodyPr wrap="square">
            <a:spAutoFit/>
          </a:bodyPr>
          <a:lstStyle/>
          <a:p>
            <a:endParaRPr lang="de-DE" dirty="0">
              <a:solidFill>
                <a:srgbClr val="FF0000"/>
              </a:solidFill>
            </a:endParaRPr>
          </a:p>
        </p:txBody>
      </p:sp>
      <p:sp>
        <p:nvSpPr>
          <p:cNvPr id="12" name="Titel 3"/>
          <p:cNvSpPr txBox="1">
            <a:spLocks/>
          </p:cNvSpPr>
          <p:nvPr/>
        </p:nvSpPr>
        <p:spPr>
          <a:xfrm>
            <a:off x="0" y="6273225"/>
            <a:ext cx="9144000" cy="584775"/>
          </a:xfrm>
          <a:prstGeom prst="rect">
            <a:avLst/>
          </a:prstGeom>
          <a:solidFill>
            <a:schemeClr val="bg1">
              <a:lumMod val="50000"/>
            </a:schemeClr>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de-DE" sz="3200" b="1" dirty="0">
                <a:solidFill>
                  <a:schemeClr val="bg1"/>
                </a:solidFill>
                <a:latin typeface="Century Gothic" pitchFamily="34" charset="0"/>
                <a:ea typeface="Avignon" pitchFamily="2" charset="0"/>
              </a:rPr>
              <a:t>Rechtschreibstrategien</a:t>
            </a:r>
            <a:endParaRPr lang="de-DE" b="1" spc="600" dirty="0">
              <a:solidFill>
                <a:schemeClr val="bg1"/>
              </a:solidFill>
              <a:latin typeface="Century Gothic" pitchFamily="34" charset="0"/>
              <a:ea typeface="Avignon" pitchFamily="2" charset="0"/>
            </a:endParaRPr>
          </a:p>
        </p:txBody>
      </p:sp>
      <p:sp>
        <p:nvSpPr>
          <p:cNvPr id="6" name="Rechteck 5"/>
          <p:cNvSpPr/>
          <p:nvPr/>
        </p:nvSpPr>
        <p:spPr>
          <a:xfrm>
            <a:off x="4441996" y="3244334"/>
            <a:ext cx="184731" cy="369332"/>
          </a:xfrm>
          <a:prstGeom prst="rect">
            <a:avLst/>
          </a:prstGeom>
        </p:spPr>
        <p:txBody>
          <a:bodyPr wrap="none">
            <a:spAutoFit/>
          </a:bodyPr>
          <a:lstStyle/>
          <a:p>
            <a:endParaRPr lang="de-DE" dirty="0"/>
          </a:p>
        </p:txBody>
      </p:sp>
      <p:sp>
        <p:nvSpPr>
          <p:cNvPr id="5" name="Foliennummernplatzhalter 4"/>
          <p:cNvSpPr>
            <a:spLocks noGrp="1"/>
          </p:cNvSpPr>
          <p:nvPr>
            <p:ph type="sldNum" sz="quarter" idx="12"/>
          </p:nvPr>
        </p:nvSpPr>
        <p:spPr/>
        <p:txBody>
          <a:bodyPr/>
          <a:lstStyle/>
          <a:p>
            <a:fld id="{16C7CB04-8280-426B-AD9D-13D53293D92D}" type="slidenum">
              <a:rPr lang="de-DE" smtClean="0"/>
              <a:pPr/>
              <a:t>27</a:t>
            </a:fld>
            <a:endParaRPr lang="de-DE" dirty="0"/>
          </a:p>
        </p:txBody>
      </p:sp>
    </p:spTree>
    <p:extLst>
      <p:ext uri="{BB962C8B-B14F-4D97-AF65-F5344CB8AC3E}">
        <p14:creationId xmlns:p14="http://schemas.microsoft.com/office/powerpoint/2010/main" val="513763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549498"/>
          </a:xfrm>
          <a:noFill/>
          <a:ln w="28575">
            <a:noFill/>
            <a:prstDash val="solid"/>
          </a:ln>
        </p:spPr>
        <p:txBody>
          <a:bodyPr vert="horz" lIns="91440" tIns="45720" rIns="91440" bIns="45720" rtlCol="0" anchor="ctr">
            <a:normAutofit/>
          </a:bodyPr>
          <a:lstStyle/>
          <a:p>
            <a:r>
              <a:rPr lang="de-DE" dirty="0">
                <a:solidFill>
                  <a:srgbClr val="EFD515"/>
                </a:solidFill>
                <a:latin typeface="Century Gothic" pitchFamily="34" charset="0"/>
              </a:rPr>
              <a:t>Typische Stunde</a:t>
            </a:r>
          </a:p>
        </p:txBody>
      </p:sp>
      <p:sp>
        <p:nvSpPr>
          <p:cNvPr id="3" name="Inhaltsplatzhalter 2"/>
          <p:cNvSpPr>
            <a:spLocks noGrp="1"/>
          </p:cNvSpPr>
          <p:nvPr>
            <p:ph idx="1"/>
          </p:nvPr>
        </p:nvSpPr>
        <p:spPr>
          <a:xfrm>
            <a:off x="1187624" y="1916833"/>
            <a:ext cx="6768752" cy="4356392"/>
          </a:xfrm>
          <a:ln w="19050">
            <a:noFill/>
          </a:ln>
        </p:spPr>
        <p:txBody>
          <a:bodyPr>
            <a:normAutofit fontScale="85000" lnSpcReduction="20000"/>
          </a:bodyPr>
          <a:lstStyle/>
          <a:p>
            <a:pPr marL="0" indent="0" algn="ctr">
              <a:lnSpc>
                <a:spcPct val="150000"/>
              </a:lnSpc>
              <a:buNone/>
            </a:pPr>
            <a:r>
              <a:rPr lang="de-DE" sz="2400" b="1" dirty="0">
                <a:solidFill>
                  <a:srgbClr val="EFD515"/>
                </a:solidFill>
                <a:latin typeface="Century Gothic" pitchFamily="34" charset="0"/>
              </a:rPr>
              <a:t>Thema Auslaute</a:t>
            </a:r>
          </a:p>
          <a:p>
            <a:pPr>
              <a:lnSpc>
                <a:spcPct val="150000"/>
              </a:lnSpc>
            </a:pPr>
            <a:r>
              <a:rPr lang="de-DE" sz="2400" dirty="0">
                <a:solidFill>
                  <a:srgbClr val="EFD515"/>
                </a:solidFill>
                <a:latin typeface="Century Gothic" pitchFamily="34" charset="0"/>
              </a:rPr>
              <a:t>Geheimsprache: Letzte Buchstaben zeigen</a:t>
            </a:r>
          </a:p>
          <a:p>
            <a:pPr>
              <a:lnSpc>
                <a:spcPct val="150000"/>
              </a:lnSpc>
            </a:pPr>
            <a:r>
              <a:rPr lang="de-DE" sz="2400" dirty="0">
                <a:solidFill>
                  <a:srgbClr val="EFD515"/>
                </a:solidFill>
                <a:latin typeface="Century Gothic" pitchFamily="34" charset="0"/>
              </a:rPr>
              <a:t>Regel in Worte fassen</a:t>
            </a:r>
          </a:p>
          <a:p>
            <a:pPr>
              <a:lnSpc>
                <a:spcPct val="150000"/>
              </a:lnSpc>
            </a:pPr>
            <a:r>
              <a:rPr lang="de-DE" sz="2400" dirty="0">
                <a:solidFill>
                  <a:srgbClr val="EFD515"/>
                </a:solidFill>
                <a:latin typeface="Century Gothic" pitchFamily="34" charset="0"/>
              </a:rPr>
              <a:t>Wortpaare lesen</a:t>
            </a:r>
          </a:p>
          <a:p>
            <a:pPr>
              <a:lnSpc>
                <a:spcPct val="150000"/>
              </a:lnSpc>
            </a:pPr>
            <a:r>
              <a:rPr lang="de-DE" sz="2400" dirty="0">
                <a:solidFill>
                  <a:srgbClr val="EFD515"/>
                </a:solidFill>
                <a:latin typeface="Century Gothic" pitchFamily="34" charset="0"/>
              </a:rPr>
              <a:t>einprägen und umdrehen</a:t>
            </a:r>
          </a:p>
          <a:p>
            <a:pPr>
              <a:lnSpc>
                <a:spcPct val="150000"/>
              </a:lnSpc>
            </a:pPr>
            <a:r>
              <a:rPr lang="de-DE" sz="2400" dirty="0">
                <a:solidFill>
                  <a:srgbClr val="EFD515"/>
                </a:solidFill>
                <a:latin typeface="Century Gothic" pitchFamily="34" charset="0"/>
              </a:rPr>
              <a:t>Wortpaare schwingen</a:t>
            </a:r>
          </a:p>
          <a:p>
            <a:pPr>
              <a:lnSpc>
                <a:spcPct val="150000"/>
              </a:lnSpc>
            </a:pPr>
            <a:r>
              <a:rPr lang="de-DE" sz="2400" dirty="0">
                <a:solidFill>
                  <a:srgbClr val="EFD515"/>
                </a:solidFill>
                <a:latin typeface="Century Gothic" pitchFamily="34" charset="0"/>
              </a:rPr>
              <a:t>1MinutenDiktat Wortpaare</a:t>
            </a:r>
          </a:p>
          <a:p>
            <a:pPr>
              <a:lnSpc>
                <a:spcPct val="150000"/>
              </a:lnSpc>
            </a:pPr>
            <a:r>
              <a:rPr lang="de-DE" sz="2400" dirty="0">
                <a:solidFill>
                  <a:srgbClr val="EFD515"/>
                </a:solidFill>
                <a:latin typeface="Century Gothic" pitchFamily="34" charset="0"/>
              </a:rPr>
              <a:t>abschreiben </a:t>
            </a:r>
          </a:p>
          <a:p>
            <a:pPr>
              <a:lnSpc>
                <a:spcPct val="150000"/>
              </a:lnSpc>
            </a:pPr>
            <a:r>
              <a:rPr lang="de-DE" sz="2400" dirty="0">
                <a:solidFill>
                  <a:srgbClr val="EFD515"/>
                </a:solidFill>
                <a:latin typeface="Century Gothic" pitchFamily="34" charset="0"/>
              </a:rPr>
              <a:t>Arbeitsblätter</a:t>
            </a:r>
          </a:p>
          <a:p>
            <a:pPr>
              <a:lnSpc>
                <a:spcPct val="150000"/>
              </a:lnSpc>
            </a:pPr>
            <a:endParaRPr lang="de-DE" sz="2400" dirty="0">
              <a:solidFill>
                <a:srgbClr val="EFD515"/>
              </a:solidFill>
              <a:latin typeface="Century Gothic" pitchFamily="34" charset="0"/>
            </a:endParaRPr>
          </a:p>
          <a:p>
            <a:pPr>
              <a:lnSpc>
                <a:spcPct val="150000"/>
              </a:lnSpc>
            </a:pPr>
            <a:endParaRPr lang="de-DE" sz="2400" dirty="0">
              <a:solidFill>
                <a:srgbClr val="EFD515"/>
              </a:solidFill>
              <a:latin typeface="Century Gothic" pitchFamily="34" charset="0"/>
            </a:endParaRPr>
          </a:p>
          <a:p>
            <a:pPr>
              <a:lnSpc>
                <a:spcPct val="150000"/>
              </a:lnSpc>
            </a:pPr>
            <a:endParaRPr lang="de-DE" sz="2400" dirty="0">
              <a:solidFill>
                <a:srgbClr val="EFD515"/>
              </a:solidFill>
              <a:latin typeface="Century Gothic" pitchFamily="34" charset="0"/>
            </a:endParaRPr>
          </a:p>
          <a:p>
            <a:pPr>
              <a:lnSpc>
                <a:spcPct val="150000"/>
              </a:lnSpc>
            </a:pPr>
            <a:endParaRPr lang="de-DE" sz="2400" dirty="0">
              <a:solidFill>
                <a:srgbClr val="0070C0"/>
              </a:solidFill>
              <a:latin typeface="Century Gothic" pitchFamily="34" charset="0"/>
            </a:endParaRPr>
          </a:p>
        </p:txBody>
      </p:sp>
      <p:sp>
        <p:nvSpPr>
          <p:cNvPr id="4" name="Rechteck 3"/>
          <p:cNvSpPr/>
          <p:nvPr/>
        </p:nvSpPr>
        <p:spPr>
          <a:xfrm>
            <a:off x="1691680" y="692696"/>
            <a:ext cx="4248472" cy="369332"/>
          </a:xfrm>
          <a:prstGeom prst="rect">
            <a:avLst/>
          </a:prstGeom>
        </p:spPr>
        <p:txBody>
          <a:bodyPr wrap="square">
            <a:spAutoFit/>
          </a:bodyPr>
          <a:lstStyle/>
          <a:p>
            <a:endParaRPr lang="de-DE" dirty="0">
              <a:solidFill>
                <a:srgbClr val="FF0000"/>
              </a:solidFill>
            </a:endParaRPr>
          </a:p>
        </p:txBody>
      </p:sp>
      <p:sp>
        <p:nvSpPr>
          <p:cNvPr id="12" name="Titel 3"/>
          <p:cNvSpPr txBox="1">
            <a:spLocks/>
          </p:cNvSpPr>
          <p:nvPr/>
        </p:nvSpPr>
        <p:spPr>
          <a:xfrm>
            <a:off x="0" y="6273225"/>
            <a:ext cx="9144000" cy="584775"/>
          </a:xfrm>
          <a:prstGeom prst="rect">
            <a:avLst/>
          </a:prstGeom>
          <a:solidFill>
            <a:schemeClr val="bg1">
              <a:lumMod val="50000"/>
            </a:schemeClr>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de-DE" sz="3200" b="1" dirty="0">
                <a:solidFill>
                  <a:schemeClr val="bg1"/>
                </a:solidFill>
                <a:latin typeface="Century Gothic" pitchFamily="34" charset="0"/>
                <a:ea typeface="Avignon" pitchFamily="2" charset="0"/>
              </a:rPr>
              <a:t>Rechtschreibstrategien</a:t>
            </a:r>
            <a:endParaRPr lang="de-DE" b="1" spc="600" dirty="0">
              <a:solidFill>
                <a:schemeClr val="bg1"/>
              </a:solidFill>
              <a:latin typeface="Century Gothic" pitchFamily="34" charset="0"/>
              <a:ea typeface="Avignon" pitchFamily="2" charset="0"/>
            </a:endParaRPr>
          </a:p>
        </p:txBody>
      </p:sp>
      <p:sp>
        <p:nvSpPr>
          <p:cNvPr id="6" name="Rechteck 5"/>
          <p:cNvSpPr/>
          <p:nvPr/>
        </p:nvSpPr>
        <p:spPr>
          <a:xfrm>
            <a:off x="4441996" y="3244334"/>
            <a:ext cx="184731" cy="369332"/>
          </a:xfrm>
          <a:prstGeom prst="rect">
            <a:avLst/>
          </a:prstGeom>
        </p:spPr>
        <p:txBody>
          <a:bodyPr wrap="none">
            <a:spAutoFit/>
          </a:bodyPr>
          <a:lstStyle/>
          <a:p>
            <a:endParaRPr lang="de-DE" dirty="0"/>
          </a:p>
        </p:txBody>
      </p:sp>
      <p:sp>
        <p:nvSpPr>
          <p:cNvPr id="5" name="Foliennummernplatzhalter 4"/>
          <p:cNvSpPr>
            <a:spLocks noGrp="1"/>
          </p:cNvSpPr>
          <p:nvPr>
            <p:ph type="sldNum" sz="quarter" idx="12"/>
          </p:nvPr>
        </p:nvSpPr>
        <p:spPr/>
        <p:txBody>
          <a:bodyPr/>
          <a:lstStyle/>
          <a:p>
            <a:fld id="{16C7CB04-8280-426B-AD9D-13D53293D92D}" type="slidenum">
              <a:rPr lang="de-DE" smtClean="0"/>
              <a:pPr/>
              <a:t>28</a:t>
            </a:fld>
            <a:endParaRPr lang="de-DE" dirty="0"/>
          </a:p>
        </p:txBody>
      </p:sp>
    </p:spTree>
    <p:extLst>
      <p:ext uri="{BB962C8B-B14F-4D97-AF65-F5344CB8AC3E}">
        <p14:creationId xmlns:p14="http://schemas.microsoft.com/office/powerpoint/2010/main" val="4161125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683568" y="404665"/>
            <a:ext cx="7848872" cy="5832648"/>
          </a:xfrm>
          <a:prstGeom prst="rect">
            <a:avLst/>
          </a:prstGeom>
          <a:solidFill>
            <a:srgbClr val="FFFFFF"/>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2800" b="1" i="0" u="none" strike="noStrike" cap="none" normalizeH="0" baseline="0" dirty="0">
                <a:ln>
                  <a:noFill/>
                </a:ln>
                <a:solidFill>
                  <a:schemeClr val="tx1"/>
                </a:solidFill>
                <a:effectLst/>
                <a:latin typeface="Calibri" pitchFamily="34" charset="0"/>
                <a:cs typeface="Arial" pitchFamily="34" charset="0"/>
              </a:rPr>
              <a:t>   </a:t>
            </a:r>
            <a:r>
              <a:rPr kumimoji="0" lang="de-DE" sz="2800" b="0" i="0" u="none" strike="noStrike" cap="none" normalizeH="0" baseline="0" dirty="0">
                <a:ln>
                  <a:noFill/>
                </a:ln>
                <a:solidFill>
                  <a:schemeClr val="tx1"/>
                </a:solidFill>
                <a:effectLst/>
                <a:latin typeface="Century Gothic" pitchFamily="34" charset="0"/>
                <a:cs typeface="Arial" pitchFamily="34" charset="0"/>
              </a:rPr>
              <a:t>Denke beim Schreiben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de-DE" sz="1100" b="1" i="0" strike="noStrike" cap="none" normalizeH="0" baseline="0" dirty="0">
                <a:ln>
                  <a:noFill/>
                </a:ln>
                <a:solidFill>
                  <a:srgbClr val="548DD4"/>
                </a:solidFill>
                <a:effectLst/>
                <a:latin typeface="Century Gothic" pitchFamily="34" charset="0"/>
                <a:cs typeface="Arial" pitchFamily="34" charset="0"/>
              </a:rPr>
              <a:t>                 </a:t>
            </a:r>
            <a:endParaRPr kumimoji="0" lang="de-DE" sz="1400" b="1" i="0" strike="noStrike" cap="none" normalizeH="0" baseline="0" dirty="0">
              <a:ln>
                <a:noFill/>
              </a:ln>
              <a:solidFill>
                <a:srgbClr val="548DD4"/>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de-DE" b="1" i="0" strike="noStrike" cap="none" normalizeH="0" baseline="0" dirty="0">
                <a:ln>
                  <a:noFill/>
                </a:ln>
                <a:solidFill>
                  <a:srgbClr val="548DD4"/>
                </a:solidFill>
                <a:effectLst/>
                <a:latin typeface="Century Gothic" pitchFamily="34" charset="0"/>
                <a:cs typeface="Arial" pitchFamily="34" charset="0"/>
              </a:rPr>
              <a:t>             </a:t>
            </a:r>
            <a:r>
              <a:rPr kumimoji="0" lang="de-DE" b="1" i="0" u="sng" strike="noStrike" cap="none" normalizeH="0" baseline="0" dirty="0">
                <a:ln>
                  <a:noFill/>
                </a:ln>
                <a:solidFill>
                  <a:srgbClr val="548DD4"/>
                </a:solidFill>
                <a:effectLst/>
                <a:latin typeface="Century Gothic" pitchFamily="34" charset="0"/>
                <a:cs typeface="Arial" pitchFamily="34" charset="0"/>
              </a:rPr>
              <a:t>Schwungwörter</a:t>
            </a:r>
            <a:r>
              <a:rPr kumimoji="0" lang="de-DE" b="0" i="0" u="sng" strike="noStrike" cap="none" normalizeH="0" baseline="0" dirty="0">
                <a:ln>
                  <a:noFill/>
                </a:ln>
                <a:solidFill>
                  <a:srgbClr val="548DD4"/>
                </a:solidFill>
                <a:effectLst/>
                <a:latin typeface="Century Gothic" pitchFamily="34" charset="0"/>
                <a:cs typeface="Arial" pitchFamily="34" charset="0"/>
              </a:rPr>
              <a:t> </a:t>
            </a:r>
            <a:r>
              <a:rPr kumimoji="0" lang="de-DE" b="0" i="0" u="none" strike="noStrike" cap="none" normalizeH="0" baseline="0" dirty="0">
                <a:ln>
                  <a:noFill/>
                </a:ln>
                <a:solidFill>
                  <a:srgbClr val="548DD4"/>
                </a:solidFill>
                <a:effectLst/>
                <a:latin typeface="Century Gothic" pitchFamily="34" charset="0"/>
                <a:cs typeface="Arial" pitchFamily="34" charset="0"/>
              </a:rPr>
              <a:t> &gt; sprich deutlich und schwinge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de-DE" sz="1400" b="0" i="0" u="none" strike="noStrike" cap="none" normalizeH="0" baseline="0" dirty="0">
              <a:ln>
                <a:noFill/>
              </a:ln>
              <a:solidFill>
                <a:srgbClr val="548DD4"/>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de-DE" sz="1100" dirty="0">
                <a:solidFill>
                  <a:srgbClr val="548DD4"/>
                </a:solidFill>
                <a:latin typeface="Century Gothic" pitchFamily="34" charset="0"/>
                <a:cs typeface="Arial" pitchFamily="34" charset="0"/>
              </a:rPr>
              <a:t>                 </a:t>
            </a:r>
            <a:r>
              <a:rPr kumimoji="0" lang="de-DE" b="1" i="0" u="sng" strike="noStrike" cap="none" normalizeH="0" baseline="0" dirty="0">
                <a:ln>
                  <a:noFill/>
                </a:ln>
                <a:solidFill>
                  <a:srgbClr val="FFFF00"/>
                </a:solidFill>
                <a:effectLst/>
                <a:latin typeface="Century Gothic" pitchFamily="34" charset="0"/>
                <a:cs typeface="Arial" pitchFamily="34" charset="0"/>
              </a:rPr>
              <a:t>Nachdenkwörter</a:t>
            </a:r>
            <a:endParaRPr kumimoji="0" lang="de-DE" b="0" i="0" u="none" strike="noStrike" cap="none" normalizeH="0" baseline="0" dirty="0">
              <a:ln>
                <a:noFill/>
              </a:ln>
              <a:solidFill>
                <a:srgbClr val="FFFF00"/>
              </a:solidFill>
              <a:effectLst/>
              <a:latin typeface="Century Gothic" pitchFamily="34" charset="0"/>
              <a:cs typeface="Arial" pitchFamily="34" charset="0"/>
            </a:endParaRPr>
          </a:p>
          <a:p>
            <a:pPr marL="914400" marR="0" lvl="2" indent="0" algn="l" defTabSz="914400" rtl="0" eaLnBrk="1" fontAlgn="base" latinLnBrk="0" hangingPunct="1">
              <a:lnSpc>
                <a:spcPct val="100000"/>
              </a:lnSpc>
              <a:spcBef>
                <a:spcPct val="0"/>
              </a:spcBef>
              <a:spcAft>
                <a:spcPts val="1000"/>
              </a:spcAft>
              <a:buClr>
                <a:srgbClr val="FFC000"/>
              </a:buClr>
              <a:buSzTx/>
              <a:buFont typeface="Wingdings" pitchFamily="2" charset="2"/>
              <a:buChar char="J"/>
              <a:tabLst/>
            </a:pPr>
            <a:r>
              <a:rPr kumimoji="0" lang="de-DE" b="0" i="0" u="none" strike="noStrike" cap="none" normalizeH="0" baseline="0" dirty="0">
                <a:ln>
                  <a:noFill/>
                </a:ln>
                <a:solidFill>
                  <a:srgbClr val="FFFF00"/>
                </a:solidFill>
                <a:effectLst/>
                <a:latin typeface="Century Gothic" pitchFamily="34" charset="0"/>
                <a:cs typeface="Arial" pitchFamily="34" charset="0"/>
              </a:rPr>
              <a:t>  Mach das Wort länger: Rad        Räder, Ball        Bälle</a:t>
            </a:r>
            <a:endParaRPr kumimoji="0" lang="de-DE" sz="1000" b="0" i="0" u="none" strike="noStrike" cap="none" normalizeH="0" baseline="0" dirty="0">
              <a:ln>
                <a:noFill/>
              </a:ln>
              <a:solidFill>
                <a:srgbClr val="FFFF00"/>
              </a:solidFill>
              <a:effectLst/>
              <a:latin typeface="Century Gothic" pitchFamily="34" charset="0"/>
              <a:cs typeface="Arial" pitchFamily="34" charset="0"/>
            </a:endParaRPr>
          </a:p>
          <a:p>
            <a:pPr lvl="2" fontAlgn="base">
              <a:spcBef>
                <a:spcPct val="0"/>
              </a:spcBef>
              <a:spcAft>
                <a:spcPts val="1000"/>
              </a:spcAft>
              <a:buClr>
                <a:srgbClr val="FFC000"/>
              </a:buClr>
              <a:buFont typeface="Wingdings" pitchFamily="2" charset="2"/>
              <a:buChar char="J"/>
            </a:pPr>
            <a:r>
              <a:rPr kumimoji="0" lang="de-DE" b="0" i="0" u="none" strike="noStrike" cap="none" normalizeH="0" baseline="0" dirty="0">
                <a:ln>
                  <a:noFill/>
                </a:ln>
                <a:solidFill>
                  <a:srgbClr val="FFFF00"/>
                </a:solidFill>
                <a:effectLst/>
                <a:latin typeface="Century Gothic" pitchFamily="34" charset="0"/>
                <a:cs typeface="Arial" pitchFamily="34" charset="0"/>
              </a:rPr>
              <a:t>  Ich merke mir schlau, ä und äu kommen meistens von a und au</a:t>
            </a:r>
            <a:r>
              <a:rPr kumimoji="0" lang="de-DE" sz="1000" b="0" i="0" u="none" strike="noStrike" cap="none" normalizeH="0" baseline="0" dirty="0">
                <a:ln>
                  <a:noFill/>
                </a:ln>
                <a:solidFill>
                  <a:srgbClr val="FFC000"/>
                </a:solidFill>
                <a:effectLst/>
                <a:latin typeface="Century Gothic" pitchFamily="34" charset="0"/>
                <a:cs typeface="Arial" pitchFamily="34" charset="0"/>
              </a:rPr>
              <a:t>.</a:t>
            </a:r>
          </a:p>
          <a:p>
            <a:pPr lvl="2" fontAlgn="base">
              <a:spcBef>
                <a:spcPct val="0"/>
              </a:spcBef>
              <a:spcAft>
                <a:spcPts val="1000"/>
              </a:spcAft>
              <a:buClr>
                <a:srgbClr val="FFC000"/>
              </a:buClr>
              <a:buFont typeface="Wingdings" pitchFamily="2" charset="2"/>
              <a:buChar char="J"/>
            </a:pPr>
            <a:endParaRPr kumimoji="0" lang="de-DE" sz="1000" b="0" i="0" u="none" strike="noStrike" cap="none" normalizeH="0" baseline="0" dirty="0">
              <a:ln>
                <a:noFill/>
              </a:ln>
              <a:solidFill>
                <a:srgbClr val="FFC000"/>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rgbClr val="FF0000"/>
                </a:solidFill>
                <a:effectLst/>
                <a:latin typeface="Century Gothic" pitchFamily="34" charset="0"/>
                <a:cs typeface="Arial" pitchFamily="34" charset="0"/>
              </a:rPr>
              <a:t>        </a:t>
            </a:r>
            <a:r>
              <a:rPr kumimoji="0" lang="de-DE" sz="3600" b="1" i="0" u="none" strike="noStrike" cap="none" normalizeH="0" baseline="0" dirty="0">
                <a:ln>
                  <a:noFill/>
                </a:ln>
                <a:solidFill>
                  <a:srgbClr val="FF0000"/>
                </a:solidFill>
                <a:effectLst/>
                <a:latin typeface="Century Gothic" pitchFamily="34" charset="0"/>
                <a:cs typeface="Arial" pitchFamily="34" charset="0"/>
              </a:rPr>
              <a:t>!</a:t>
            </a:r>
            <a:r>
              <a:rPr kumimoji="0" lang="de-DE" sz="1400" b="0" i="0" u="none" strike="noStrike" cap="none" normalizeH="0" baseline="0" dirty="0">
                <a:ln>
                  <a:noFill/>
                </a:ln>
                <a:solidFill>
                  <a:srgbClr val="FF0000"/>
                </a:solidFill>
                <a:effectLst/>
                <a:latin typeface="Century Gothic" pitchFamily="34" charset="0"/>
                <a:cs typeface="Arial" pitchFamily="34" charset="0"/>
              </a:rPr>
              <a:t>        </a:t>
            </a:r>
            <a:r>
              <a:rPr kumimoji="0" lang="de-DE" b="1" i="0" u="sng" strike="noStrike" cap="none" normalizeH="0" baseline="0" dirty="0">
                <a:ln>
                  <a:noFill/>
                </a:ln>
                <a:solidFill>
                  <a:srgbClr val="FF0000"/>
                </a:solidFill>
                <a:effectLst/>
                <a:latin typeface="Century Gothic" pitchFamily="34" charset="0"/>
                <a:cs typeface="Arial" pitchFamily="34" charset="0"/>
              </a:rPr>
              <a:t>Merkwörter</a:t>
            </a:r>
            <a:endParaRPr kumimoji="0" lang="de-DE" sz="1400" b="0" i="0" u="none" strike="noStrike" cap="none" normalizeH="0" baseline="0" dirty="0">
              <a:ln>
                <a:noFill/>
              </a:ln>
              <a:solidFill>
                <a:srgbClr val="FF0000"/>
              </a:solidFill>
              <a:effectLst/>
              <a:latin typeface="Century Gothic" pitchFamily="34" charset="0"/>
              <a:cs typeface="Arial" pitchFamily="34" charset="0"/>
            </a:endParaRPr>
          </a:p>
          <a:p>
            <a:pPr lvl="2" fontAlgn="base">
              <a:spcBef>
                <a:spcPct val="0"/>
              </a:spcBef>
              <a:spcAft>
                <a:spcPts val="1000"/>
              </a:spcAft>
              <a:buClr>
                <a:srgbClr val="FF0000"/>
              </a:buClr>
              <a:buFont typeface="Wingdings 2" pitchFamily="18" charset="2"/>
              <a:buChar char="×"/>
            </a:pPr>
            <a:r>
              <a:rPr kumimoji="0" lang="de-DE" b="0" i="0" u="none" strike="noStrike" cap="none" normalizeH="0" baseline="0" dirty="0">
                <a:ln>
                  <a:noFill/>
                </a:ln>
                <a:solidFill>
                  <a:srgbClr val="FF0000"/>
                </a:solidFill>
                <a:effectLst/>
                <a:latin typeface="Century Gothic" pitchFamily="34" charset="0"/>
                <a:cs typeface="Arial" pitchFamily="34" charset="0"/>
              </a:rPr>
              <a:t>  Vor und ver schreibt jeder Herr und jede Frau mit Vogel-V.</a:t>
            </a:r>
          </a:p>
          <a:p>
            <a:pPr lvl="2" fontAlgn="base">
              <a:spcBef>
                <a:spcPct val="0"/>
              </a:spcBef>
              <a:spcAft>
                <a:spcPts val="1000"/>
              </a:spcAft>
              <a:buClr>
                <a:srgbClr val="FF0000"/>
              </a:buClr>
              <a:buFont typeface="Wingdings 2" pitchFamily="18" charset="2"/>
              <a:buChar char="×"/>
            </a:pPr>
            <a:r>
              <a:rPr kumimoji="0" lang="de-DE" b="0" i="0" u="none" strike="noStrike" cap="none" normalizeH="0" baseline="0" dirty="0">
                <a:ln>
                  <a:noFill/>
                </a:ln>
                <a:solidFill>
                  <a:srgbClr val="FF0000"/>
                </a:solidFill>
                <a:effectLst/>
                <a:latin typeface="Century Gothic" pitchFamily="34" charset="0"/>
                <a:cs typeface="Arial" pitchFamily="34" charset="0"/>
              </a:rPr>
              <a:t>  h,  ie,  ai </a:t>
            </a:r>
          </a:p>
          <a:p>
            <a:pPr lvl="2" fontAlgn="base">
              <a:spcBef>
                <a:spcPct val="0"/>
              </a:spcBef>
              <a:spcAft>
                <a:spcPts val="1000"/>
              </a:spcAft>
              <a:buClr>
                <a:srgbClr val="FF0000"/>
              </a:buClr>
              <a:buFont typeface="Wingdings 2" pitchFamily="18" charset="2"/>
              <a:buChar char="×"/>
            </a:pPr>
            <a:r>
              <a:rPr kumimoji="0" lang="de-DE" b="0" i="0" u="none" strike="noStrike" cap="none" normalizeH="0" baseline="0" dirty="0">
                <a:ln>
                  <a:noFill/>
                </a:ln>
                <a:solidFill>
                  <a:srgbClr val="FF0000"/>
                </a:solidFill>
                <a:effectLst/>
                <a:latin typeface="Century Gothic" pitchFamily="34" charset="0"/>
                <a:cs typeface="Arial" pitchFamily="34" charset="0"/>
              </a:rPr>
              <a:t>  aa, ee, oo-Geschichten</a:t>
            </a:r>
          </a:p>
          <a:p>
            <a:pPr lvl="2" fontAlgn="base">
              <a:spcBef>
                <a:spcPct val="0"/>
              </a:spcBef>
              <a:spcAft>
                <a:spcPts val="1000"/>
              </a:spcAft>
              <a:buClr>
                <a:srgbClr val="FF0000"/>
              </a:buClr>
              <a:buFont typeface="Wingdings 2" pitchFamily="18" charset="2"/>
              <a:buChar char="×"/>
            </a:pPr>
            <a:r>
              <a:rPr kumimoji="0" lang="de-DE" b="0" i="0" u="none" strike="noStrike" cap="none" normalizeH="0" baseline="0" dirty="0">
                <a:ln>
                  <a:noFill/>
                </a:ln>
                <a:solidFill>
                  <a:srgbClr val="FF0000"/>
                </a:solidFill>
                <a:effectLst/>
                <a:latin typeface="Century Gothic" pitchFamily="34" charset="0"/>
                <a:cs typeface="Arial" pitchFamily="34" charset="0"/>
              </a:rPr>
              <a:t>  Wer nämlich mit h schreibt, ist dämlich.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Grafik 6"/>
          <p:cNvPicPr/>
          <p:nvPr/>
        </p:nvPicPr>
        <p:blipFill>
          <a:blip r:embed="rId3" cstate="print"/>
          <a:srcRect/>
          <a:stretch>
            <a:fillRect/>
          </a:stretch>
        </p:blipFill>
        <p:spPr bwMode="auto">
          <a:xfrm>
            <a:off x="899592" y="1412776"/>
            <a:ext cx="570907" cy="178130"/>
          </a:xfrm>
          <a:prstGeom prst="rect">
            <a:avLst/>
          </a:prstGeom>
          <a:noFill/>
          <a:ln w="9525">
            <a:noFill/>
            <a:miter lim="800000"/>
            <a:headEnd/>
            <a:tailEnd/>
          </a:ln>
        </p:spPr>
      </p:pic>
      <p:cxnSp>
        <p:nvCxnSpPr>
          <p:cNvPr id="9" name="Gewinkelte Verbindung 8"/>
          <p:cNvCxnSpPr/>
          <p:nvPr/>
        </p:nvCxnSpPr>
        <p:spPr>
          <a:xfrm rot="5400000">
            <a:off x="827584" y="2276872"/>
            <a:ext cx="504056" cy="216024"/>
          </a:xfrm>
          <a:prstGeom prst="bentConnector3">
            <a:avLst>
              <a:gd name="adj1" fmla="val 52160"/>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Gewinkelte Verbindung 13"/>
          <p:cNvCxnSpPr/>
          <p:nvPr/>
        </p:nvCxnSpPr>
        <p:spPr>
          <a:xfrm rot="5400000">
            <a:off x="5112060" y="2528900"/>
            <a:ext cx="360040" cy="144016"/>
          </a:xfrm>
          <a:prstGeom prst="bentConnector3">
            <a:avLst>
              <a:gd name="adj1" fmla="val 50000"/>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p:nvPr/>
        </p:nvCxnSpPr>
        <p:spPr>
          <a:xfrm rot="5400000">
            <a:off x="6840252" y="2528900"/>
            <a:ext cx="360040" cy="144016"/>
          </a:xfrm>
          <a:prstGeom prst="bentConnector3">
            <a:avLst>
              <a:gd name="adj1" fmla="val 50000"/>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412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5902" y="404664"/>
            <a:ext cx="8229600" cy="1045442"/>
          </a:xfrm>
        </p:spPr>
        <p:txBody>
          <a:bodyPr>
            <a:normAutofit/>
          </a:bodyPr>
          <a:lstStyle/>
          <a:p>
            <a:r>
              <a:rPr lang="de-DE" dirty="0">
                <a:solidFill>
                  <a:srgbClr val="C00000"/>
                </a:solidFill>
                <a:latin typeface="Century Gothic" pitchFamily="34" charset="0"/>
              </a:rPr>
              <a:t>Exkurs Lesen</a:t>
            </a:r>
            <a:endParaRPr lang="de-DE" dirty="0">
              <a:solidFill>
                <a:srgbClr val="C00000"/>
              </a:solidFill>
            </a:endParaRPr>
          </a:p>
        </p:txBody>
      </p:sp>
      <p:sp>
        <p:nvSpPr>
          <p:cNvPr id="3" name="Inhaltsplatzhalter 2"/>
          <p:cNvSpPr>
            <a:spLocks noGrp="1"/>
          </p:cNvSpPr>
          <p:nvPr>
            <p:ph idx="1"/>
          </p:nvPr>
        </p:nvSpPr>
        <p:spPr>
          <a:xfrm>
            <a:off x="539552" y="1772816"/>
            <a:ext cx="8147248" cy="4392488"/>
          </a:xfrm>
          <a:ln w="19050">
            <a:noFill/>
          </a:ln>
        </p:spPr>
        <p:txBody>
          <a:bodyPr>
            <a:normAutofit lnSpcReduction="10000"/>
          </a:bodyPr>
          <a:lstStyle/>
          <a:p>
            <a:pPr marL="0" indent="0" algn="ctr">
              <a:lnSpc>
                <a:spcPct val="150000"/>
              </a:lnSpc>
              <a:buNone/>
            </a:pPr>
            <a:r>
              <a:rPr lang="de-DE" sz="2400" dirty="0">
                <a:solidFill>
                  <a:srgbClr val="C00000"/>
                </a:solidFill>
                <a:latin typeface="Century Gothic" pitchFamily="34" charset="0"/>
              </a:rPr>
              <a:t>7,5 MIO funktionale Analphabeten in Deutschland</a:t>
            </a:r>
          </a:p>
          <a:p>
            <a:pPr lvl="1">
              <a:lnSpc>
                <a:spcPct val="150000"/>
              </a:lnSpc>
              <a:buNone/>
            </a:pPr>
            <a:r>
              <a:rPr lang="de-DE" sz="2000" dirty="0">
                <a:solidFill>
                  <a:srgbClr val="C00000"/>
                </a:solidFill>
                <a:latin typeface="Century Gothic" pitchFamily="34" charset="0"/>
              </a:rPr>
              <a:t>    (Level-</a:t>
            </a:r>
            <a:r>
              <a:rPr lang="de-DE" sz="2000" dirty="0" err="1">
                <a:solidFill>
                  <a:srgbClr val="C00000"/>
                </a:solidFill>
                <a:latin typeface="Century Gothic" pitchFamily="34" charset="0"/>
              </a:rPr>
              <a:t>One</a:t>
            </a:r>
            <a:r>
              <a:rPr lang="de-DE" sz="2000" dirty="0">
                <a:solidFill>
                  <a:srgbClr val="C00000"/>
                </a:solidFill>
                <a:latin typeface="Century Gothic" pitchFamily="34" charset="0"/>
              </a:rPr>
              <a:t>-Studie der Universität Hamburg 2011)</a:t>
            </a:r>
          </a:p>
          <a:p>
            <a:pPr marL="0" indent="0" algn="ctr">
              <a:lnSpc>
                <a:spcPct val="150000"/>
              </a:lnSpc>
              <a:buNone/>
            </a:pPr>
            <a:endParaRPr lang="de-DE" sz="1200" dirty="0">
              <a:solidFill>
                <a:srgbClr val="00B0F0"/>
              </a:solidFill>
              <a:latin typeface="Century Gothic" pitchFamily="34" charset="0"/>
            </a:endParaRPr>
          </a:p>
          <a:p>
            <a:pPr marL="0" indent="0" algn="ctr">
              <a:lnSpc>
                <a:spcPct val="150000"/>
              </a:lnSpc>
              <a:buNone/>
            </a:pPr>
            <a:r>
              <a:rPr lang="de-DE" sz="2400" dirty="0">
                <a:solidFill>
                  <a:srgbClr val="C00000"/>
                </a:solidFill>
                <a:latin typeface="Century Gothic" pitchFamily="34" charset="0"/>
              </a:rPr>
              <a:t>Haben wir in unserem Unterricht genug Zeit für das Lesen lernen eingeplant?</a:t>
            </a:r>
          </a:p>
          <a:p>
            <a:pPr marL="457200" lvl="1" indent="0" algn="ctr">
              <a:lnSpc>
                <a:spcPct val="150000"/>
              </a:lnSpc>
              <a:buNone/>
            </a:pPr>
            <a:r>
              <a:rPr lang="de-DE" sz="2000" dirty="0">
                <a:latin typeface="Century Gothic" pitchFamily="34" charset="0"/>
              </a:rPr>
              <a:t>Mindestens 2 Schulstunden wöchentlich</a:t>
            </a:r>
          </a:p>
          <a:p>
            <a:pPr lvl="5">
              <a:lnSpc>
                <a:spcPct val="150000"/>
              </a:lnSpc>
              <a:buFont typeface="Wingdings" panose="05000000000000000000" pitchFamily="2" charset="2"/>
              <a:buChar char="§"/>
            </a:pPr>
            <a:r>
              <a:rPr lang="de-DE" sz="1600" dirty="0">
                <a:latin typeface="Century Gothic" pitchFamily="34" charset="0"/>
              </a:rPr>
              <a:t>tägliche Lesezeit 15 Minuten</a:t>
            </a:r>
          </a:p>
          <a:p>
            <a:pPr lvl="5">
              <a:lnSpc>
                <a:spcPct val="150000"/>
              </a:lnSpc>
              <a:buFont typeface="Wingdings" panose="05000000000000000000" pitchFamily="2" charset="2"/>
              <a:buChar char="§"/>
            </a:pPr>
            <a:r>
              <a:rPr lang="de-DE" sz="1600" dirty="0">
                <a:latin typeface="Century Gothic" pitchFamily="34" charset="0"/>
              </a:rPr>
              <a:t>Lesehausaufgabe</a:t>
            </a:r>
          </a:p>
          <a:p>
            <a:pPr lvl="5">
              <a:lnSpc>
                <a:spcPct val="150000"/>
              </a:lnSpc>
              <a:buFont typeface="Wingdings" panose="05000000000000000000" pitchFamily="2" charset="2"/>
              <a:buChar char="§"/>
            </a:pPr>
            <a:r>
              <a:rPr lang="de-DE" sz="1600" dirty="0">
                <a:latin typeface="Century Gothic" pitchFamily="34" charset="0"/>
              </a:rPr>
              <a:t>Lesefertigkeiten trainieren</a:t>
            </a:r>
          </a:p>
          <a:p>
            <a:pPr>
              <a:lnSpc>
                <a:spcPct val="150000"/>
              </a:lnSpc>
              <a:buFont typeface="Courier New" pitchFamily="49" charset="0"/>
              <a:buChar char="o"/>
            </a:pPr>
            <a:endParaRPr lang="de-DE" sz="2400" dirty="0">
              <a:solidFill>
                <a:srgbClr val="C00000"/>
              </a:solidFill>
              <a:latin typeface="Century Gothic" pitchFamily="34" charset="0"/>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3</a:t>
            </a:fld>
            <a:endParaRPr lang="de-DE" dirty="0"/>
          </a:p>
        </p:txBody>
      </p:sp>
    </p:spTree>
    <p:extLst>
      <p:ext uri="{BB962C8B-B14F-4D97-AF65-F5344CB8AC3E}">
        <p14:creationId xmlns:p14="http://schemas.microsoft.com/office/powerpoint/2010/main" val="3785529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858218"/>
          </a:xfrm>
        </p:spPr>
        <p:txBody>
          <a:bodyPr/>
          <a:lstStyle/>
          <a:p>
            <a:r>
              <a:rPr lang="de-DE" dirty="0">
                <a:solidFill>
                  <a:srgbClr val="C00000"/>
                </a:solidFill>
                <a:latin typeface="Century Gothic" pitchFamily="34" charset="0"/>
              </a:rPr>
              <a:t>15 Minuten Pause</a:t>
            </a:r>
          </a:p>
        </p:txBody>
      </p:sp>
      <p:pic>
        <p:nvPicPr>
          <p:cNvPr id="4" name="Inhaltsplatzhalter 3"/>
          <p:cNvPicPr>
            <a:picLocks noGrp="1"/>
          </p:cNvPicPr>
          <p:nvPr>
            <p:ph idx="1"/>
          </p:nvPr>
        </p:nvPicPr>
        <p:blipFill>
          <a:blip r:embed="rId2" cstate="print"/>
          <a:srcRect/>
          <a:stretch>
            <a:fillRect/>
          </a:stretch>
        </p:blipFill>
        <p:spPr bwMode="auto">
          <a:xfrm>
            <a:off x="3059832" y="2132856"/>
            <a:ext cx="2304256" cy="2016224"/>
          </a:xfrm>
          <a:prstGeom prst="rect">
            <a:avLst/>
          </a:prstGeom>
          <a:noFill/>
          <a:ln w="9525">
            <a:noFill/>
            <a:miter lim="800000"/>
            <a:headEnd/>
            <a:tailEnd/>
          </a:ln>
        </p:spPr>
      </p:pic>
      <p:sp>
        <p:nvSpPr>
          <p:cNvPr id="3" name="Foliennummernplatzhalter 2"/>
          <p:cNvSpPr>
            <a:spLocks noGrp="1"/>
          </p:cNvSpPr>
          <p:nvPr>
            <p:ph type="sldNum" sz="quarter" idx="12"/>
          </p:nvPr>
        </p:nvSpPr>
        <p:spPr/>
        <p:txBody>
          <a:bodyPr/>
          <a:lstStyle/>
          <a:p>
            <a:fld id="{16C7CB04-8280-426B-AD9D-13D53293D92D}" type="slidenum">
              <a:rPr lang="de-DE" smtClean="0"/>
              <a:pPr/>
              <a:t>30</a:t>
            </a:fld>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96752"/>
            <a:ext cx="8229600" cy="4525963"/>
          </a:xfrm>
        </p:spPr>
        <p:txBody>
          <a:bodyPr>
            <a:normAutofit fontScale="92500" lnSpcReduction="10000"/>
          </a:bodyPr>
          <a:lstStyle/>
          <a:p>
            <a:pPr marL="0" indent="0" algn="ctr">
              <a:buNone/>
            </a:pPr>
            <a:r>
              <a:rPr lang="en-US" sz="5400" dirty="0">
                <a:solidFill>
                  <a:srgbClr val="C00000"/>
                </a:solidFill>
              </a:rPr>
              <a:t>frau </a:t>
            </a:r>
            <a:r>
              <a:rPr lang="en-US" sz="5400" dirty="0" err="1">
                <a:solidFill>
                  <a:srgbClr val="C00000"/>
                </a:solidFill>
              </a:rPr>
              <a:t>rott</a:t>
            </a:r>
            <a:r>
              <a:rPr lang="en-US" sz="5400" dirty="0">
                <a:solidFill>
                  <a:srgbClr val="C00000"/>
                </a:solidFill>
              </a:rPr>
              <a:t> </a:t>
            </a:r>
            <a:r>
              <a:rPr lang="en-US" sz="5400" dirty="0" err="1">
                <a:solidFill>
                  <a:srgbClr val="C00000"/>
                </a:solidFill>
              </a:rPr>
              <a:t>ich</a:t>
            </a:r>
            <a:r>
              <a:rPr lang="en-US" sz="5400" dirty="0">
                <a:solidFill>
                  <a:srgbClr val="C00000"/>
                </a:solidFill>
              </a:rPr>
              <a:t> </a:t>
            </a:r>
            <a:r>
              <a:rPr lang="en-US" sz="5400" dirty="0" err="1">
                <a:solidFill>
                  <a:srgbClr val="C00000"/>
                </a:solidFill>
              </a:rPr>
              <a:t>sitz</a:t>
            </a:r>
            <a:r>
              <a:rPr lang="en-US" sz="5400" dirty="0">
                <a:solidFill>
                  <a:srgbClr val="C00000"/>
                </a:solidFill>
              </a:rPr>
              <a:t> auf </a:t>
            </a:r>
            <a:r>
              <a:rPr lang="en-US" sz="5400" dirty="0" err="1">
                <a:solidFill>
                  <a:srgbClr val="C00000"/>
                </a:solidFill>
              </a:rPr>
              <a:t>dem</a:t>
            </a:r>
            <a:r>
              <a:rPr lang="en-US" sz="5400" dirty="0">
                <a:solidFill>
                  <a:srgbClr val="C00000"/>
                </a:solidFill>
              </a:rPr>
              <a:t> </a:t>
            </a:r>
            <a:r>
              <a:rPr lang="en-US" sz="5400" dirty="0" err="1">
                <a:solidFill>
                  <a:srgbClr val="C00000"/>
                </a:solidFill>
              </a:rPr>
              <a:t>schtul</a:t>
            </a:r>
            <a:r>
              <a:rPr lang="en-US" sz="5400" dirty="0">
                <a:solidFill>
                  <a:srgbClr val="C00000"/>
                </a:solidFill>
              </a:rPr>
              <a:t> for </a:t>
            </a:r>
            <a:r>
              <a:rPr lang="en-US" sz="5400" dirty="0" err="1">
                <a:solidFill>
                  <a:srgbClr val="C00000"/>
                </a:solidFill>
              </a:rPr>
              <a:t>dem</a:t>
            </a:r>
            <a:r>
              <a:rPr lang="en-US" sz="5400" dirty="0">
                <a:solidFill>
                  <a:srgbClr val="C00000"/>
                </a:solidFill>
              </a:rPr>
              <a:t> </a:t>
            </a:r>
            <a:r>
              <a:rPr lang="en-US" sz="5400" dirty="0" err="1">
                <a:solidFill>
                  <a:srgbClr val="C00000"/>
                </a:solidFill>
              </a:rPr>
              <a:t>compjuter</a:t>
            </a:r>
            <a:r>
              <a:rPr lang="en-US" sz="5400" dirty="0">
                <a:solidFill>
                  <a:srgbClr val="C00000"/>
                </a:solidFill>
              </a:rPr>
              <a:t> und </a:t>
            </a:r>
            <a:r>
              <a:rPr lang="en-US" sz="5400" dirty="0" err="1">
                <a:solidFill>
                  <a:srgbClr val="C00000"/>
                </a:solidFill>
              </a:rPr>
              <a:t>mache</a:t>
            </a:r>
            <a:r>
              <a:rPr lang="en-US" sz="5400" dirty="0">
                <a:solidFill>
                  <a:srgbClr val="C00000"/>
                </a:solidFill>
              </a:rPr>
              <a:t> </a:t>
            </a:r>
            <a:r>
              <a:rPr lang="en-US" sz="5400" dirty="0" err="1">
                <a:solidFill>
                  <a:srgbClr val="C00000"/>
                </a:solidFill>
              </a:rPr>
              <a:t>morz</a:t>
            </a:r>
            <a:r>
              <a:rPr lang="en-US" sz="5400" dirty="0">
                <a:solidFill>
                  <a:srgbClr val="C00000"/>
                </a:solidFill>
              </a:rPr>
              <a:t> </a:t>
            </a:r>
            <a:r>
              <a:rPr lang="en-US" sz="5400" dirty="0" err="1">
                <a:solidFill>
                  <a:srgbClr val="C00000"/>
                </a:solidFill>
              </a:rPr>
              <a:t>mesik</a:t>
            </a:r>
            <a:r>
              <a:rPr lang="en-US" sz="5400" dirty="0">
                <a:solidFill>
                  <a:srgbClr val="C00000"/>
                </a:solidFill>
              </a:rPr>
              <a:t> </a:t>
            </a:r>
            <a:r>
              <a:rPr lang="en-US" sz="5400" dirty="0" err="1">
                <a:solidFill>
                  <a:srgbClr val="C00000"/>
                </a:solidFill>
              </a:rPr>
              <a:t>punte</a:t>
            </a:r>
            <a:endParaRPr lang="de-DE" sz="5400" dirty="0">
              <a:solidFill>
                <a:srgbClr val="C00000"/>
              </a:solidFill>
            </a:endParaRPr>
          </a:p>
          <a:p>
            <a:pPr marL="0" indent="0" algn="ctr">
              <a:buNone/>
            </a:pPr>
            <a:r>
              <a:rPr lang="en-US" dirty="0">
                <a:solidFill>
                  <a:srgbClr val="C00000"/>
                </a:solidFill>
              </a:rPr>
              <a:t> </a:t>
            </a:r>
            <a:endParaRPr lang="de-DE" dirty="0">
              <a:solidFill>
                <a:srgbClr val="C00000"/>
              </a:solidFill>
            </a:endParaRPr>
          </a:p>
          <a:p>
            <a:pPr marL="0" indent="0" algn="ctr">
              <a:buNone/>
            </a:pPr>
            <a:r>
              <a:rPr lang="en-US" dirty="0">
                <a:solidFill>
                  <a:srgbClr val="C00000"/>
                </a:solidFill>
              </a:rPr>
              <a:t> </a:t>
            </a:r>
            <a:endParaRPr lang="de-DE" dirty="0">
              <a:solidFill>
                <a:srgbClr val="C00000"/>
              </a:solidFill>
            </a:endParaRPr>
          </a:p>
          <a:p>
            <a:pPr marL="0" indent="0" algn="ctr">
              <a:buNone/>
            </a:pPr>
            <a:r>
              <a:rPr lang="en-US" dirty="0">
                <a:solidFill>
                  <a:srgbClr val="C00000"/>
                </a:solidFill>
              </a:rPr>
              <a:t>Ole in der Postbox von </a:t>
            </a:r>
            <a:r>
              <a:rPr lang="en-US" dirty="0" err="1">
                <a:solidFill>
                  <a:srgbClr val="C00000"/>
                </a:solidFill>
              </a:rPr>
              <a:t>Antolin</a:t>
            </a:r>
            <a:endParaRPr lang="de-DE" dirty="0">
              <a:solidFill>
                <a:srgbClr val="C00000"/>
              </a:solidFill>
            </a:endParaRPr>
          </a:p>
          <a:p>
            <a:pPr marL="0" indent="0" algn="ctr">
              <a:buNone/>
            </a:pPr>
            <a:r>
              <a:rPr lang="en-US" dirty="0" err="1">
                <a:solidFill>
                  <a:srgbClr val="C00000"/>
                </a:solidFill>
              </a:rPr>
              <a:t>Oktober</a:t>
            </a:r>
            <a:r>
              <a:rPr lang="en-US" dirty="0">
                <a:solidFill>
                  <a:srgbClr val="C00000"/>
                </a:solidFill>
              </a:rPr>
              <a:t> 2016</a:t>
            </a:r>
            <a:endParaRPr lang="de-DE" dirty="0">
              <a:solidFill>
                <a:srgbClr val="C00000"/>
              </a:solidFill>
            </a:endParaRPr>
          </a:p>
          <a:p>
            <a:endParaRPr lang="de-DE" dirty="0"/>
          </a:p>
        </p:txBody>
      </p:sp>
      <p:sp>
        <p:nvSpPr>
          <p:cNvPr id="4" name="Foliennummernplatzhalter 3"/>
          <p:cNvSpPr>
            <a:spLocks noGrp="1"/>
          </p:cNvSpPr>
          <p:nvPr>
            <p:ph type="sldNum" sz="quarter" idx="12"/>
          </p:nvPr>
        </p:nvSpPr>
        <p:spPr/>
        <p:txBody>
          <a:bodyPr/>
          <a:lstStyle/>
          <a:p>
            <a:fld id="{16C7CB04-8280-426B-AD9D-13D53293D92D}" type="slidenum">
              <a:rPr lang="de-DE" smtClean="0"/>
              <a:pPr/>
              <a:t>31</a:t>
            </a:fld>
            <a:endParaRPr lang="de-DE" dirty="0"/>
          </a:p>
        </p:txBody>
      </p:sp>
    </p:spTree>
    <p:extLst>
      <p:ext uri="{BB962C8B-B14F-4D97-AF65-F5344CB8AC3E}">
        <p14:creationId xmlns:p14="http://schemas.microsoft.com/office/powerpoint/2010/main" val="2989228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040" y="584330"/>
            <a:ext cx="7052320" cy="677317"/>
          </a:xfrm>
        </p:spPr>
        <p:txBody>
          <a:bodyPr>
            <a:normAutofit fontScale="90000"/>
          </a:bodyPr>
          <a:lstStyle/>
          <a:p>
            <a:pPr lvl="0">
              <a:lnSpc>
                <a:spcPct val="115000"/>
              </a:lnSpc>
              <a:spcBef>
                <a:spcPct val="20000"/>
              </a:spcBef>
              <a:spcAft>
                <a:spcPts val="1000"/>
              </a:spcAft>
            </a:pPr>
            <a:r>
              <a:rPr lang="de-DE" sz="2200" dirty="0">
                <a:solidFill>
                  <a:prstClr val="black"/>
                </a:solidFill>
                <a:latin typeface="Century Gothic" panose="020B0502020202020204" pitchFamily="34" charset="0"/>
                <a:ea typeface="Century Gothic" panose="020B0502020202020204" pitchFamily="34" charset="0"/>
                <a:cs typeface="Times New Roman" panose="02020603050405020304" pitchFamily="18" charset="0"/>
              </a:rPr>
              <a:t/>
            </a:r>
            <a:br>
              <a:rPr lang="de-DE" sz="2200" dirty="0">
                <a:solidFill>
                  <a:prstClr val="black"/>
                </a:solidFill>
                <a:latin typeface="Century Gothic" panose="020B0502020202020204" pitchFamily="34" charset="0"/>
                <a:ea typeface="Century Gothic" panose="020B0502020202020204" pitchFamily="34" charset="0"/>
                <a:cs typeface="Times New Roman" panose="02020603050405020304" pitchFamily="18" charset="0"/>
              </a:rPr>
            </a:br>
            <a:r>
              <a:rPr lang="de-DE" sz="4900" dirty="0" err="1">
                <a:solidFill>
                  <a:srgbClr val="00B050"/>
                </a:solidFill>
                <a:latin typeface="Century Gothic" pitchFamily="34" charset="0"/>
              </a:rPr>
              <a:t>Grundwortschatztraining</a:t>
            </a:r>
            <a:r>
              <a:rPr lang="de-DE" sz="3600" dirty="0">
                <a:latin typeface="Century Gothic" panose="020B0502020202020204" pitchFamily="34" charset="0"/>
                <a:ea typeface="Century Gothic" panose="020B0502020202020204" pitchFamily="34" charset="0"/>
                <a:cs typeface="Times New Roman" panose="02020603050405020304" pitchFamily="18" charset="0"/>
              </a:rPr>
              <a:t/>
            </a:r>
            <a:br>
              <a:rPr lang="de-DE" sz="3600" dirty="0">
                <a:latin typeface="Century Gothic" panose="020B0502020202020204" pitchFamily="34" charset="0"/>
                <a:ea typeface="Century Gothic" panose="020B0502020202020204" pitchFamily="34" charset="0"/>
                <a:cs typeface="Times New Roman" panose="02020603050405020304" pitchFamily="18" charset="0"/>
              </a:rPr>
            </a:b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125451"/>
            <a:ext cx="5429913" cy="5429913"/>
          </a:xfrm>
        </p:spPr>
      </p:pic>
      <p:sp>
        <p:nvSpPr>
          <p:cNvPr id="4" name="Foliennummernplatzhalter 3"/>
          <p:cNvSpPr>
            <a:spLocks noGrp="1"/>
          </p:cNvSpPr>
          <p:nvPr>
            <p:ph type="sldNum" sz="quarter" idx="12"/>
          </p:nvPr>
        </p:nvSpPr>
        <p:spPr/>
        <p:txBody>
          <a:bodyPr/>
          <a:lstStyle/>
          <a:p>
            <a:fld id="{16C7CB04-8280-426B-AD9D-13D53293D92D}" type="slidenum">
              <a:rPr lang="de-DE" smtClean="0"/>
              <a:pPr/>
              <a:t>32</a:t>
            </a:fld>
            <a:endParaRPr lang="de-DE" dirty="0"/>
          </a:p>
        </p:txBody>
      </p:sp>
    </p:spTree>
    <p:extLst>
      <p:ext uri="{BB962C8B-B14F-4D97-AF65-F5344CB8AC3E}">
        <p14:creationId xmlns:p14="http://schemas.microsoft.com/office/powerpoint/2010/main" val="2434727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040" y="584330"/>
            <a:ext cx="7052320" cy="677317"/>
          </a:xfrm>
        </p:spPr>
        <p:txBody>
          <a:bodyPr>
            <a:normAutofit fontScale="90000"/>
          </a:bodyPr>
          <a:lstStyle/>
          <a:p>
            <a:pPr lvl="0">
              <a:lnSpc>
                <a:spcPct val="115000"/>
              </a:lnSpc>
              <a:spcBef>
                <a:spcPct val="20000"/>
              </a:spcBef>
              <a:spcAft>
                <a:spcPts val="1000"/>
              </a:spcAft>
            </a:pPr>
            <a:r>
              <a:rPr lang="de-DE" sz="2200" dirty="0">
                <a:solidFill>
                  <a:prstClr val="black"/>
                </a:solidFill>
                <a:latin typeface="Century Gothic" panose="020B0502020202020204" pitchFamily="34" charset="0"/>
                <a:ea typeface="Century Gothic" panose="020B0502020202020204" pitchFamily="34" charset="0"/>
                <a:cs typeface="Times New Roman" panose="02020603050405020304" pitchFamily="18" charset="0"/>
              </a:rPr>
              <a:t/>
            </a:r>
            <a:br>
              <a:rPr lang="de-DE" sz="2200" dirty="0">
                <a:solidFill>
                  <a:prstClr val="black"/>
                </a:solidFill>
                <a:latin typeface="Century Gothic" panose="020B0502020202020204" pitchFamily="34" charset="0"/>
                <a:ea typeface="Century Gothic" panose="020B0502020202020204" pitchFamily="34" charset="0"/>
                <a:cs typeface="Times New Roman" panose="02020603050405020304" pitchFamily="18" charset="0"/>
              </a:rPr>
            </a:br>
            <a:r>
              <a:rPr lang="de-DE" sz="4900" dirty="0" err="1">
                <a:solidFill>
                  <a:srgbClr val="00B050"/>
                </a:solidFill>
                <a:latin typeface="Century Gothic" pitchFamily="34" charset="0"/>
              </a:rPr>
              <a:t>Grundwortschatztraining</a:t>
            </a:r>
            <a:r>
              <a:rPr lang="de-DE" sz="3600" dirty="0">
                <a:latin typeface="Century Gothic" panose="020B0502020202020204" pitchFamily="34" charset="0"/>
                <a:ea typeface="Century Gothic" panose="020B0502020202020204" pitchFamily="34" charset="0"/>
                <a:cs typeface="Times New Roman" panose="02020603050405020304" pitchFamily="18" charset="0"/>
              </a:rPr>
              <a:t/>
            </a:r>
            <a:br>
              <a:rPr lang="de-DE" sz="3600" dirty="0">
                <a:latin typeface="Century Gothic" panose="020B0502020202020204" pitchFamily="34" charset="0"/>
                <a:ea typeface="Century Gothic" panose="020B0502020202020204" pitchFamily="34" charset="0"/>
                <a:cs typeface="Times New Roman" panose="02020603050405020304" pitchFamily="18" charset="0"/>
              </a:rPr>
            </a:br>
            <a:endParaRPr lang="de-DE" dirty="0"/>
          </a:p>
        </p:txBody>
      </p:sp>
      <p:sp>
        <p:nvSpPr>
          <p:cNvPr id="3" name="Inhaltsplatzhalter 2"/>
          <p:cNvSpPr>
            <a:spLocks noGrp="1"/>
          </p:cNvSpPr>
          <p:nvPr>
            <p:ph idx="1"/>
          </p:nvPr>
        </p:nvSpPr>
        <p:spPr>
          <a:xfrm>
            <a:off x="539552" y="2060848"/>
            <a:ext cx="8352928" cy="4176463"/>
          </a:xfrm>
        </p:spPr>
        <p:txBody>
          <a:bodyPr>
            <a:normAutofit/>
          </a:bodyPr>
          <a:lstStyle/>
          <a:p>
            <a:pPr marR="14605" lvl="0">
              <a:lnSpc>
                <a:spcPct val="150000"/>
              </a:lnSpc>
              <a:buFont typeface="Wingdings 2" panose="05020102010507070707" pitchFamily="18" charset="2"/>
              <a:buChar char=""/>
            </a:pPr>
            <a:r>
              <a:rPr lang="de-DE" sz="2800" dirty="0">
                <a:solidFill>
                  <a:srgbClr val="00B050"/>
                </a:solidFill>
                <a:latin typeface="Century Gothic" panose="020B0502020202020204" pitchFamily="34" charset="0"/>
                <a:ea typeface="Calibri" panose="020F0502020204030204" pitchFamily="34" charset="0"/>
                <a:cs typeface="Times New Roman" panose="02020603050405020304" pitchFamily="18" charset="0"/>
              </a:rPr>
              <a:t>keine Wortkarten, sondern Ordner mit 20 Stufen, insg. 480 Wörter</a:t>
            </a:r>
          </a:p>
          <a:p>
            <a:pPr marL="0" marR="14605" lvl="0" indent="0">
              <a:lnSpc>
                <a:spcPct val="150000"/>
              </a:lnSpc>
              <a:buNone/>
            </a:pPr>
            <a:endParaRPr lang="de-DE" sz="2800" dirty="0">
              <a:solidFill>
                <a:srgbClr val="00B050"/>
              </a:solidFill>
              <a:latin typeface="Century Gothic" panose="020B0502020202020204" pitchFamily="34" charset="0"/>
              <a:ea typeface="Calibri" panose="020F0502020204030204" pitchFamily="34" charset="0"/>
              <a:cs typeface="Times New Roman" panose="02020603050405020304" pitchFamily="18" charset="0"/>
            </a:endParaRPr>
          </a:p>
          <a:p>
            <a:pPr marR="14605" lvl="0">
              <a:lnSpc>
                <a:spcPct val="150000"/>
              </a:lnSpc>
              <a:buFont typeface="Wingdings 2" panose="05020102010507070707" pitchFamily="18" charset="2"/>
              <a:buChar char=""/>
            </a:pPr>
            <a:r>
              <a:rPr lang="de-DE" sz="2800" dirty="0">
                <a:solidFill>
                  <a:srgbClr val="00B050"/>
                </a:solidFill>
                <a:latin typeface="Century Gothic" panose="020B0502020202020204" pitchFamily="34" charset="0"/>
                <a:ea typeface="Calibri" panose="020F0502020204030204" pitchFamily="34" charset="0"/>
                <a:cs typeface="Times New Roman" panose="02020603050405020304" pitchFamily="18" charset="0"/>
              </a:rPr>
              <a:t>eigenständiges Training als Hausaufgabe</a:t>
            </a:r>
          </a:p>
          <a:p>
            <a:pPr marL="0" marR="14605" lvl="0" indent="0">
              <a:lnSpc>
                <a:spcPct val="150000"/>
              </a:lnSpc>
              <a:buNone/>
            </a:pPr>
            <a:endParaRPr lang="de-DE" sz="2800" dirty="0">
              <a:solidFill>
                <a:srgbClr val="00B05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33</a:t>
            </a:fld>
            <a:endParaRPr lang="de-DE" dirty="0"/>
          </a:p>
        </p:txBody>
      </p:sp>
    </p:spTree>
    <p:extLst>
      <p:ext uri="{BB962C8B-B14F-4D97-AF65-F5344CB8AC3E}">
        <p14:creationId xmlns:p14="http://schemas.microsoft.com/office/powerpoint/2010/main" val="829543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274638"/>
            <a:ext cx="4896544" cy="1143000"/>
          </a:xfrm>
        </p:spPr>
        <p:txBody>
          <a:bodyPr>
            <a:normAutofit/>
          </a:bodyPr>
          <a:lstStyle/>
          <a:p>
            <a:r>
              <a:rPr lang="de-DE" sz="2400" dirty="0">
                <a:latin typeface="HP Simplified" panose="020B0604020204020204" pitchFamily="34" charset="0"/>
              </a:rPr>
              <a:t>wohnen     schnell         Leute        heiß </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178019395"/>
              </p:ext>
            </p:extLst>
          </p:nvPr>
        </p:nvGraphicFramePr>
        <p:xfrm>
          <a:off x="2051720" y="1671796"/>
          <a:ext cx="5040560" cy="4421500"/>
        </p:xfrm>
        <a:graphic>
          <a:graphicData uri="http://schemas.openxmlformats.org/drawingml/2006/table">
            <a:tbl>
              <a:tblPr firstRow="1" firstCol="1" bandRow="1"/>
              <a:tblGrid>
                <a:gridCol w="1260140">
                  <a:extLst>
                    <a:ext uri="{9D8B030D-6E8A-4147-A177-3AD203B41FA5}">
                      <a16:colId xmlns:a16="http://schemas.microsoft.com/office/drawing/2014/main" xmlns="" val="3220791045"/>
                    </a:ext>
                  </a:extLst>
                </a:gridCol>
                <a:gridCol w="1260140">
                  <a:extLst>
                    <a:ext uri="{9D8B030D-6E8A-4147-A177-3AD203B41FA5}">
                      <a16:colId xmlns:a16="http://schemas.microsoft.com/office/drawing/2014/main" xmlns="" val="4052334725"/>
                    </a:ext>
                  </a:extLst>
                </a:gridCol>
                <a:gridCol w="1260140">
                  <a:extLst>
                    <a:ext uri="{9D8B030D-6E8A-4147-A177-3AD203B41FA5}">
                      <a16:colId xmlns:a16="http://schemas.microsoft.com/office/drawing/2014/main" xmlns="" val="2495627885"/>
                    </a:ext>
                  </a:extLst>
                </a:gridCol>
                <a:gridCol w="1260140">
                  <a:extLst>
                    <a:ext uri="{9D8B030D-6E8A-4147-A177-3AD203B41FA5}">
                      <a16:colId xmlns:a16="http://schemas.microsoft.com/office/drawing/2014/main" xmlns="" val="2244070150"/>
                    </a:ext>
                  </a:extLst>
                </a:gridCol>
              </a:tblGrid>
              <a:tr h="1068540">
                <a:tc>
                  <a:txBody>
                    <a:bodyPr/>
                    <a:lstStyle/>
                    <a:p>
                      <a:pPr algn="ctr">
                        <a:lnSpc>
                          <a:spcPct val="115000"/>
                        </a:lnSpc>
                        <a:spcAft>
                          <a:spcPts val="0"/>
                        </a:spcAft>
                      </a:pPr>
                      <a:r>
                        <a:rPr lang="de-DE" sz="2400" dirty="0">
                          <a:effectLst/>
                          <a:latin typeface="HP Simplified" panose="020B0604020204020204" pitchFamily="34" charset="0"/>
                          <a:ea typeface="Century Gothic" panose="020B0502020202020204" pitchFamily="34" charset="0"/>
                          <a:cs typeface="Times New Roman" panose="02020603050405020304" pitchFamily="18" charset="0"/>
                        </a:rPr>
                        <a:t>schnell</a:t>
                      </a:r>
                      <a:endParaRPr lang="de-DE" sz="1800" dirty="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400" dirty="0">
                          <a:effectLst/>
                          <a:latin typeface="HP Simplified" panose="020B0604020204020204" pitchFamily="34" charset="0"/>
                          <a:ea typeface="Century Gothic" panose="020B0502020202020204" pitchFamily="34" charset="0"/>
                          <a:cs typeface="Times New Roman" panose="02020603050405020304" pitchFamily="18" charset="0"/>
                        </a:rPr>
                        <a:t>heiß</a:t>
                      </a:r>
                      <a:endParaRPr lang="de-DE" sz="1800" dirty="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400" dirty="0">
                          <a:effectLst/>
                          <a:latin typeface="HP Simplified" panose="020B0604020204020204" pitchFamily="34" charset="0"/>
                          <a:ea typeface="Century Gothic" panose="020B0502020202020204" pitchFamily="34" charset="0"/>
                          <a:cs typeface="Times New Roman" panose="02020603050405020304" pitchFamily="18" charset="0"/>
                        </a:rPr>
                        <a:t>schnell </a:t>
                      </a:r>
                      <a:endParaRPr lang="de-DE" sz="1800" dirty="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400">
                          <a:effectLst/>
                          <a:latin typeface="HP Simplified" panose="020B0604020204020204" pitchFamily="34" charset="0"/>
                          <a:ea typeface="Century Gothic" panose="020B0502020202020204" pitchFamily="34" charset="0"/>
                          <a:cs typeface="Times New Roman" panose="02020603050405020304" pitchFamily="18" charset="0"/>
                        </a:rPr>
                        <a:t>Leute</a:t>
                      </a:r>
                      <a:endParaRPr lang="de-DE" sz="180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4164956"/>
                  </a:ext>
                </a:extLst>
              </a:tr>
              <a:tr h="1142210">
                <a:tc>
                  <a:txBody>
                    <a:bodyPr/>
                    <a:lstStyle/>
                    <a:p>
                      <a:pPr algn="ctr">
                        <a:lnSpc>
                          <a:spcPct val="115000"/>
                        </a:lnSpc>
                        <a:spcAft>
                          <a:spcPts val="0"/>
                        </a:spcAft>
                      </a:pPr>
                      <a:r>
                        <a:rPr lang="de-DE" sz="2400" dirty="0">
                          <a:effectLst/>
                          <a:latin typeface="HP Simplified" panose="020B0604020204020204" pitchFamily="34" charset="0"/>
                          <a:ea typeface="Century Gothic" panose="020B0502020202020204" pitchFamily="34" charset="0"/>
                          <a:cs typeface="Times New Roman" panose="02020603050405020304" pitchFamily="18" charset="0"/>
                        </a:rPr>
                        <a:t>wohnen</a:t>
                      </a:r>
                      <a:endParaRPr lang="de-DE" sz="1800" dirty="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400" dirty="0">
                          <a:effectLst/>
                          <a:latin typeface="HP Simplified" panose="020B0604020204020204" pitchFamily="34" charset="0"/>
                          <a:ea typeface="Century Gothic" panose="020B0502020202020204" pitchFamily="34" charset="0"/>
                          <a:cs typeface="Times New Roman" panose="02020603050405020304" pitchFamily="18" charset="0"/>
                        </a:rPr>
                        <a:t>Leute</a:t>
                      </a:r>
                      <a:endParaRPr lang="de-DE" sz="1800" dirty="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400" dirty="0">
                          <a:effectLst/>
                          <a:latin typeface="HP Simplified" panose="020B0604020204020204" pitchFamily="34" charset="0"/>
                          <a:ea typeface="Century Gothic" panose="020B0502020202020204" pitchFamily="34" charset="0"/>
                          <a:cs typeface="Times New Roman" panose="02020603050405020304" pitchFamily="18" charset="0"/>
                        </a:rPr>
                        <a:t>heiß</a:t>
                      </a:r>
                      <a:endParaRPr lang="de-DE" sz="1800" dirty="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400" dirty="0">
                          <a:effectLst/>
                          <a:latin typeface="HP Simplified" panose="020B0604020204020204" pitchFamily="34" charset="0"/>
                          <a:ea typeface="Century Gothic" panose="020B0502020202020204" pitchFamily="34" charset="0"/>
                          <a:cs typeface="Times New Roman" panose="02020603050405020304" pitchFamily="18" charset="0"/>
                        </a:rPr>
                        <a:t>wohnen</a:t>
                      </a:r>
                      <a:endParaRPr lang="de-DE" sz="1800" dirty="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487420"/>
                  </a:ext>
                </a:extLst>
              </a:tr>
              <a:tr h="1068540">
                <a:tc>
                  <a:txBody>
                    <a:bodyPr/>
                    <a:lstStyle/>
                    <a:p>
                      <a:pPr algn="ctr">
                        <a:lnSpc>
                          <a:spcPct val="115000"/>
                        </a:lnSpc>
                        <a:spcAft>
                          <a:spcPts val="0"/>
                        </a:spcAft>
                      </a:pPr>
                      <a:r>
                        <a:rPr lang="de-DE" sz="2400">
                          <a:effectLst/>
                          <a:latin typeface="HP Simplified" panose="020B0604020204020204" pitchFamily="34" charset="0"/>
                          <a:ea typeface="Century Gothic" panose="020B0502020202020204" pitchFamily="34" charset="0"/>
                          <a:cs typeface="Times New Roman" panose="02020603050405020304" pitchFamily="18" charset="0"/>
                        </a:rPr>
                        <a:t>Leute</a:t>
                      </a:r>
                      <a:endParaRPr lang="de-DE" sz="180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400">
                          <a:effectLst/>
                          <a:latin typeface="HP Simplified" panose="020B0604020204020204" pitchFamily="34" charset="0"/>
                          <a:ea typeface="Century Gothic" panose="020B0502020202020204" pitchFamily="34" charset="0"/>
                          <a:cs typeface="Times New Roman" panose="02020603050405020304" pitchFamily="18" charset="0"/>
                        </a:rPr>
                        <a:t>schnell</a:t>
                      </a:r>
                      <a:endParaRPr lang="de-DE" sz="180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400">
                          <a:effectLst/>
                          <a:latin typeface="HP Simplified" panose="020B0604020204020204" pitchFamily="34" charset="0"/>
                          <a:ea typeface="Century Gothic" panose="020B0502020202020204" pitchFamily="34" charset="0"/>
                          <a:cs typeface="Times New Roman" panose="02020603050405020304" pitchFamily="18" charset="0"/>
                        </a:rPr>
                        <a:t>Leute</a:t>
                      </a:r>
                      <a:endParaRPr lang="de-DE" sz="180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400" dirty="0">
                          <a:effectLst/>
                          <a:latin typeface="HP Simplified" panose="020B0604020204020204" pitchFamily="34" charset="0"/>
                          <a:ea typeface="Century Gothic" panose="020B0502020202020204" pitchFamily="34" charset="0"/>
                          <a:cs typeface="Times New Roman" panose="02020603050405020304" pitchFamily="18" charset="0"/>
                        </a:rPr>
                        <a:t>heiß</a:t>
                      </a:r>
                      <a:endParaRPr lang="de-DE" sz="1800" dirty="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80454"/>
                  </a:ext>
                </a:extLst>
              </a:tr>
              <a:tr h="1142210">
                <a:tc>
                  <a:txBody>
                    <a:bodyPr/>
                    <a:lstStyle/>
                    <a:p>
                      <a:pPr algn="ctr">
                        <a:lnSpc>
                          <a:spcPct val="115000"/>
                        </a:lnSpc>
                        <a:spcAft>
                          <a:spcPts val="0"/>
                        </a:spcAft>
                      </a:pPr>
                      <a:r>
                        <a:rPr lang="de-DE" sz="2400">
                          <a:effectLst/>
                          <a:latin typeface="HP Simplified" panose="020B0604020204020204" pitchFamily="34" charset="0"/>
                          <a:ea typeface="Century Gothic" panose="020B0502020202020204" pitchFamily="34" charset="0"/>
                          <a:cs typeface="Times New Roman" panose="02020603050405020304" pitchFamily="18" charset="0"/>
                        </a:rPr>
                        <a:t>heiß</a:t>
                      </a:r>
                      <a:endParaRPr lang="de-DE" sz="180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400">
                          <a:effectLst/>
                          <a:latin typeface="HP Simplified" panose="020B0604020204020204" pitchFamily="34" charset="0"/>
                          <a:ea typeface="Century Gothic" panose="020B0502020202020204" pitchFamily="34" charset="0"/>
                          <a:cs typeface="Times New Roman" panose="02020603050405020304" pitchFamily="18" charset="0"/>
                        </a:rPr>
                        <a:t>schnell</a:t>
                      </a:r>
                      <a:endParaRPr lang="de-DE" sz="180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400">
                          <a:effectLst/>
                          <a:latin typeface="HP Simplified" panose="020B0604020204020204" pitchFamily="34" charset="0"/>
                          <a:ea typeface="Century Gothic" panose="020B0502020202020204" pitchFamily="34" charset="0"/>
                          <a:cs typeface="Times New Roman" panose="02020603050405020304" pitchFamily="18" charset="0"/>
                        </a:rPr>
                        <a:t>heiß </a:t>
                      </a:r>
                      <a:endParaRPr lang="de-DE" sz="180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400" dirty="0">
                          <a:effectLst/>
                          <a:latin typeface="HP Simplified" panose="020B0604020204020204" pitchFamily="34" charset="0"/>
                          <a:ea typeface="Century Gothic" panose="020B0502020202020204" pitchFamily="34" charset="0"/>
                          <a:cs typeface="Times New Roman" panose="02020603050405020304" pitchFamily="18" charset="0"/>
                        </a:rPr>
                        <a:t>Leute</a:t>
                      </a:r>
                      <a:endParaRPr lang="de-DE" sz="1800" dirty="0">
                        <a:effectLst/>
                        <a:latin typeface="HP Simplified" panose="020B0604020204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577553"/>
                  </a:ext>
                </a:extLst>
              </a:tr>
            </a:tbl>
          </a:graphicData>
        </a:graphic>
      </p:graphicFrame>
      <p:sp>
        <p:nvSpPr>
          <p:cNvPr id="4" name="Foliennummernplatzhalter 3"/>
          <p:cNvSpPr>
            <a:spLocks noGrp="1"/>
          </p:cNvSpPr>
          <p:nvPr>
            <p:ph type="sldNum" sz="quarter" idx="12"/>
          </p:nvPr>
        </p:nvSpPr>
        <p:spPr/>
        <p:txBody>
          <a:bodyPr/>
          <a:lstStyle/>
          <a:p>
            <a:fld id="{16C7CB04-8280-426B-AD9D-13D53293D92D}" type="slidenum">
              <a:rPr lang="de-DE" smtClean="0"/>
              <a:pPr/>
              <a:t>34</a:t>
            </a:fld>
            <a:endParaRPr lang="de-DE" dirty="0"/>
          </a:p>
        </p:txBody>
      </p:sp>
    </p:spTree>
    <p:extLst>
      <p:ext uri="{BB962C8B-B14F-4D97-AF65-F5344CB8AC3E}">
        <p14:creationId xmlns:p14="http://schemas.microsoft.com/office/powerpoint/2010/main" val="2947427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C7CB04-8280-426B-AD9D-13D53293D92D}" type="slidenum">
              <a:rPr lang="de-DE" smtClean="0"/>
              <a:pPr/>
              <a:t>35</a:t>
            </a:fld>
            <a:endParaRPr lang="de-DE" dirty="0"/>
          </a:p>
        </p:txBody>
      </p:sp>
      <p:sp>
        <p:nvSpPr>
          <p:cNvPr id="8" name="Rectangle 3"/>
          <p:cNvSpPr>
            <a:spLocks noGrp="1" noChangeArrowheads="1"/>
          </p:cNvSpPr>
          <p:nvPr>
            <p:ph idx="1"/>
          </p:nvPr>
        </p:nvSpPr>
        <p:spPr bwMode="auto">
          <a:xfrm>
            <a:off x="1403648" y="151299"/>
            <a:ext cx="7848872" cy="613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50000"/>
              </a:lnSpc>
              <a:spcBef>
                <a:spcPct val="0"/>
              </a:spcBef>
              <a:spcAft>
                <a:spcPct val="0"/>
              </a:spcAft>
              <a:buClrTx/>
              <a:buSzTx/>
              <a:buFontTx/>
              <a:buNone/>
              <a:tabLst/>
            </a:pPr>
            <a:r>
              <a:rPr kumimoji="0" lang="de-DE" altLang="de-DE" sz="2000" b="0" i="0" u="none" strike="noStrike" cap="none" normalizeH="0" baseline="0" dirty="0">
                <a:ln>
                  <a:noFill/>
                </a:ln>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de-DE" altLang="de-DE" sz="2400" dirty="0">
                <a:latin typeface="HP Simplified" panose="020B0604020204020204" pitchFamily="34" charset="0"/>
                <a:ea typeface="+mj-ea"/>
                <a:cs typeface="+mj-cs"/>
              </a:rPr>
              <a:t>Im Haus wohnen viele Leute.</a:t>
            </a:r>
          </a:p>
          <a:p>
            <a:pPr marL="0" marR="0" lvl="0" indent="449263" algn="l" defTabSz="914400" rtl="0" eaLnBrk="0" fontAlgn="base" latinLnBrk="0" hangingPunct="0">
              <a:lnSpc>
                <a:spcPct val="150000"/>
              </a:lnSpc>
              <a:spcBef>
                <a:spcPct val="0"/>
              </a:spcBef>
              <a:spcAft>
                <a:spcPct val="0"/>
              </a:spcAft>
              <a:buClrTx/>
              <a:buSzTx/>
              <a:buFontTx/>
              <a:buNone/>
              <a:tabLst/>
            </a:pPr>
            <a:r>
              <a:rPr lang="de-DE" altLang="de-DE" sz="2400" dirty="0">
                <a:latin typeface="HP Simplified" panose="020B0604020204020204" pitchFamily="34" charset="0"/>
                <a:ea typeface="+mj-ea"/>
                <a:cs typeface="+mj-cs"/>
              </a:rPr>
              <a:t>	Auch eine Lehrerin wohnt dort.</a:t>
            </a:r>
          </a:p>
          <a:p>
            <a:pPr marL="0" marR="0" lvl="0" indent="449263" algn="l" defTabSz="914400" rtl="0" eaLnBrk="0" fontAlgn="base" latinLnBrk="0" hangingPunct="0">
              <a:lnSpc>
                <a:spcPct val="150000"/>
              </a:lnSpc>
              <a:spcBef>
                <a:spcPct val="0"/>
              </a:spcBef>
              <a:spcAft>
                <a:spcPct val="0"/>
              </a:spcAft>
              <a:buClrTx/>
              <a:buSzTx/>
              <a:buFontTx/>
              <a:buNone/>
              <a:tabLst/>
            </a:pPr>
            <a:r>
              <a:rPr lang="de-DE" altLang="de-DE" sz="2400" dirty="0">
                <a:latin typeface="HP Simplified" panose="020B0604020204020204" pitchFamily="34" charset="0"/>
                <a:ea typeface="+mj-ea"/>
                <a:cs typeface="+mj-cs"/>
              </a:rPr>
              <a:t>	Sie geht am Morgen in die Leseklasse.</a:t>
            </a:r>
          </a:p>
          <a:p>
            <a:pPr marL="0" marR="0" lvl="0" indent="449263" algn="l" defTabSz="914400" rtl="0" eaLnBrk="0" fontAlgn="base" latinLnBrk="0" hangingPunct="0">
              <a:lnSpc>
                <a:spcPct val="150000"/>
              </a:lnSpc>
              <a:spcBef>
                <a:spcPct val="0"/>
              </a:spcBef>
              <a:spcAft>
                <a:spcPct val="0"/>
              </a:spcAft>
              <a:buClrTx/>
              <a:buSzTx/>
              <a:buFontTx/>
              <a:buNone/>
              <a:tabLst/>
            </a:pPr>
            <a:r>
              <a:rPr lang="de-DE" altLang="de-DE" sz="2400" dirty="0">
                <a:latin typeface="HP Simplified" panose="020B0604020204020204" pitchFamily="34" charset="0"/>
                <a:ea typeface="+mj-ea"/>
                <a:cs typeface="+mj-cs"/>
              </a:rPr>
              <a:t>	Dort sind sehr nette Kinder.</a:t>
            </a:r>
          </a:p>
          <a:p>
            <a:pPr marL="0" marR="0" lvl="0" indent="449263" algn="l" defTabSz="914400" rtl="0" eaLnBrk="0" fontAlgn="base" latinLnBrk="0" hangingPunct="0">
              <a:lnSpc>
                <a:spcPct val="150000"/>
              </a:lnSpc>
              <a:spcBef>
                <a:spcPct val="0"/>
              </a:spcBef>
              <a:spcAft>
                <a:spcPct val="0"/>
              </a:spcAft>
              <a:buClrTx/>
              <a:buSzTx/>
              <a:buFontTx/>
              <a:buNone/>
              <a:tabLst/>
            </a:pPr>
            <a:r>
              <a:rPr lang="de-DE" altLang="de-DE" sz="2400" dirty="0">
                <a:latin typeface="HP Simplified" panose="020B0604020204020204" pitchFamily="34" charset="0"/>
                <a:ea typeface="+mj-ea"/>
                <a:cs typeface="+mj-cs"/>
              </a:rPr>
              <a:t>	Sie lesen und schreiben viel.</a:t>
            </a:r>
          </a:p>
          <a:p>
            <a:pPr marL="0" marR="0" lvl="0" indent="449263" algn="l" defTabSz="914400" rtl="0" eaLnBrk="0" fontAlgn="base" latinLnBrk="0" hangingPunct="0">
              <a:lnSpc>
                <a:spcPct val="150000"/>
              </a:lnSpc>
              <a:spcBef>
                <a:spcPct val="0"/>
              </a:spcBef>
              <a:spcAft>
                <a:spcPct val="0"/>
              </a:spcAft>
              <a:buClrTx/>
              <a:buSzTx/>
              <a:buFontTx/>
              <a:buNone/>
              <a:tabLst/>
            </a:pPr>
            <a:r>
              <a:rPr lang="de-DE" altLang="de-DE" sz="2400" dirty="0">
                <a:latin typeface="HP Simplified" panose="020B0604020204020204" pitchFamily="34" charset="0"/>
                <a:ea typeface="+mj-ea"/>
                <a:cs typeface="+mj-cs"/>
              </a:rPr>
              <a:t>	Sie lachen mit ihren Freunden.</a:t>
            </a:r>
          </a:p>
          <a:p>
            <a:pPr marL="0" marR="0" lvl="0" indent="449263" algn="l" defTabSz="914400" rtl="0" eaLnBrk="0" fontAlgn="base" latinLnBrk="0" hangingPunct="0">
              <a:lnSpc>
                <a:spcPct val="150000"/>
              </a:lnSpc>
              <a:spcBef>
                <a:spcPct val="0"/>
              </a:spcBef>
              <a:spcAft>
                <a:spcPct val="0"/>
              </a:spcAft>
              <a:buClrTx/>
              <a:buSzTx/>
              <a:buFontTx/>
              <a:buNone/>
              <a:tabLst/>
            </a:pPr>
            <a:r>
              <a:rPr lang="de-DE" altLang="de-DE" sz="2400" dirty="0">
                <a:latin typeface="HP Simplified" panose="020B0604020204020204" pitchFamily="34" charset="0"/>
                <a:ea typeface="+mj-ea"/>
                <a:cs typeface="+mj-cs"/>
              </a:rPr>
              <a:t>	Auf die Fenster kleben sie schöne </a:t>
            </a:r>
          </a:p>
          <a:p>
            <a:pPr marL="0" marR="0" lvl="0" indent="449263" algn="l" defTabSz="914400" rtl="0" eaLnBrk="0" fontAlgn="base" latinLnBrk="0" hangingPunct="0">
              <a:lnSpc>
                <a:spcPct val="150000"/>
              </a:lnSpc>
              <a:spcBef>
                <a:spcPct val="0"/>
              </a:spcBef>
              <a:spcAft>
                <a:spcPct val="0"/>
              </a:spcAft>
              <a:buClrTx/>
              <a:buSzTx/>
              <a:buFontTx/>
              <a:buNone/>
              <a:tabLst/>
            </a:pPr>
            <a:r>
              <a:rPr lang="de-DE" altLang="de-DE" sz="2400" dirty="0">
                <a:latin typeface="HP Simplified" panose="020B0604020204020204" pitchFamily="34" charset="0"/>
                <a:ea typeface="+mj-ea"/>
                <a:cs typeface="+mj-cs"/>
              </a:rPr>
              <a:t>	Bilder: Himmel mit Sonne, Wiesen </a:t>
            </a:r>
          </a:p>
          <a:p>
            <a:pPr marL="0" marR="0" lvl="0" indent="449263" algn="l" defTabSz="914400" rtl="0" eaLnBrk="0" fontAlgn="base" latinLnBrk="0" hangingPunct="0">
              <a:lnSpc>
                <a:spcPct val="150000"/>
              </a:lnSpc>
              <a:spcBef>
                <a:spcPct val="0"/>
              </a:spcBef>
              <a:spcAft>
                <a:spcPct val="0"/>
              </a:spcAft>
              <a:buClrTx/>
              <a:buSzTx/>
              <a:buFontTx/>
              <a:buNone/>
              <a:tabLst/>
            </a:pPr>
            <a:r>
              <a:rPr lang="de-DE" altLang="de-DE" sz="2400" dirty="0">
                <a:latin typeface="HP Simplified" panose="020B0604020204020204" pitchFamily="34" charset="0"/>
                <a:ea typeface="+mj-ea"/>
                <a:cs typeface="+mj-cs"/>
              </a:rPr>
              <a:t>	mit bunten Blumen und einem </a:t>
            </a:r>
          </a:p>
          <a:p>
            <a:pPr marL="0" marR="0" lvl="0" indent="449263" algn="l" defTabSz="914400" rtl="0" eaLnBrk="0" fontAlgn="base" latinLnBrk="0" hangingPunct="0">
              <a:lnSpc>
                <a:spcPct val="150000"/>
              </a:lnSpc>
              <a:spcBef>
                <a:spcPct val="0"/>
              </a:spcBef>
              <a:spcAft>
                <a:spcPct val="0"/>
              </a:spcAft>
              <a:buClrTx/>
              <a:buSzTx/>
              <a:buFontTx/>
              <a:buNone/>
              <a:tabLst/>
            </a:pPr>
            <a:r>
              <a:rPr lang="de-DE" altLang="de-DE" sz="2400" dirty="0">
                <a:latin typeface="HP Simplified" panose="020B0604020204020204" pitchFamily="34" charset="0"/>
                <a:ea typeface="+mj-ea"/>
                <a:cs typeface="+mj-cs"/>
              </a:rPr>
              <a:t>	Hasen im Gras. </a:t>
            </a:r>
          </a:p>
          <a:p>
            <a:pPr marL="0" marR="0" lvl="0" indent="449263" algn="l" defTabSz="914400" rtl="0" eaLnBrk="0" fontAlgn="base" latinLnBrk="0" hangingPunct="0">
              <a:lnSpc>
                <a:spcPct val="150000"/>
              </a:lnSpc>
              <a:spcBef>
                <a:spcPct val="0"/>
              </a:spcBef>
              <a:spcAft>
                <a:spcPct val="0"/>
              </a:spcAft>
              <a:buClrTx/>
              <a:buSzTx/>
              <a:buFontTx/>
              <a:buNone/>
              <a:tabLst/>
            </a:pPr>
            <a:r>
              <a:rPr lang="de-DE" altLang="de-DE" sz="2400" dirty="0">
                <a:latin typeface="HP Simplified" panose="020B0604020204020204" pitchFamily="34" charset="0"/>
                <a:ea typeface="+mj-ea"/>
                <a:cs typeface="+mj-cs"/>
              </a:rPr>
              <a:t>	Schule macht Spaß!</a:t>
            </a:r>
            <a:r>
              <a:rPr kumimoji="0" lang="de-DE" altLang="de-DE" sz="2000" b="0" i="0" u="none" strike="noStrike" cap="none" normalizeH="0" baseline="0" dirty="0">
                <a:ln>
                  <a:noFill/>
                </a:ln>
                <a:solidFill>
                  <a:schemeClr val="tx1"/>
                </a:solidFill>
                <a:effectLst/>
                <a:latin typeface="Arial" panose="020B060402020202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9504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916833"/>
            <a:ext cx="6768752" cy="4356392"/>
          </a:xfrm>
          <a:ln w="19050">
            <a:noFill/>
          </a:ln>
        </p:spPr>
        <p:txBody>
          <a:bodyPr>
            <a:normAutofit/>
          </a:bodyPr>
          <a:lstStyle/>
          <a:p>
            <a:pPr>
              <a:lnSpc>
                <a:spcPct val="150000"/>
              </a:lnSpc>
            </a:pPr>
            <a:endParaRPr lang="de-DE" sz="2400" dirty="0">
              <a:solidFill>
                <a:srgbClr val="EFD515"/>
              </a:solidFill>
              <a:latin typeface="Century Gothic" pitchFamily="34" charset="0"/>
            </a:endParaRPr>
          </a:p>
          <a:p>
            <a:pPr>
              <a:lnSpc>
                <a:spcPct val="150000"/>
              </a:lnSpc>
            </a:pPr>
            <a:endParaRPr lang="de-DE" sz="2400" dirty="0">
              <a:solidFill>
                <a:srgbClr val="EFD515"/>
              </a:solidFill>
              <a:latin typeface="Century Gothic" pitchFamily="34" charset="0"/>
            </a:endParaRPr>
          </a:p>
          <a:p>
            <a:pPr>
              <a:lnSpc>
                <a:spcPct val="150000"/>
              </a:lnSpc>
            </a:pPr>
            <a:endParaRPr lang="de-DE" sz="2400" dirty="0">
              <a:solidFill>
                <a:srgbClr val="EFD515"/>
              </a:solidFill>
              <a:latin typeface="Century Gothic" pitchFamily="34" charset="0"/>
            </a:endParaRPr>
          </a:p>
          <a:p>
            <a:pPr>
              <a:lnSpc>
                <a:spcPct val="150000"/>
              </a:lnSpc>
            </a:pPr>
            <a:endParaRPr lang="de-DE" sz="2400" dirty="0">
              <a:solidFill>
                <a:srgbClr val="0070C0"/>
              </a:solidFill>
              <a:latin typeface="Century Gothic" pitchFamily="34" charset="0"/>
            </a:endParaRPr>
          </a:p>
        </p:txBody>
      </p:sp>
      <p:sp>
        <p:nvSpPr>
          <p:cNvPr id="4" name="Rechteck 3"/>
          <p:cNvSpPr/>
          <p:nvPr/>
        </p:nvSpPr>
        <p:spPr>
          <a:xfrm>
            <a:off x="1691680" y="692696"/>
            <a:ext cx="4248472" cy="369332"/>
          </a:xfrm>
          <a:prstGeom prst="rect">
            <a:avLst/>
          </a:prstGeom>
        </p:spPr>
        <p:txBody>
          <a:bodyPr wrap="square">
            <a:spAutoFit/>
          </a:bodyPr>
          <a:lstStyle/>
          <a:p>
            <a:endParaRPr lang="de-DE" dirty="0">
              <a:solidFill>
                <a:srgbClr val="FF0000"/>
              </a:solidFill>
            </a:endParaRPr>
          </a:p>
        </p:txBody>
      </p:sp>
      <p:sp>
        <p:nvSpPr>
          <p:cNvPr id="6" name="Rechteck 5"/>
          <p:cNvSpPr/>
          <p:nvPr/>
        </p:nvSpPr>
        <p:spPr>
          <a:xfrm>
            <a:off x="4441996" y="3244334"/>
            <a:ext cx="184731" cy="369332"/>
          </a:xfrm>
          <a:prstGeom prst="rect">
            <a:avLst/>
          </a:prstGeom>
        </p:spPr>
        <p:txBody>
          <a:bodyPr wrap="none">
            <a:spAutoFit/>
          </a:bodyPr>
          <a:lstStyle/>
          <a:p>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2034841892"/>
              </p:ext>
            </p:extLst>
          </p:nvPr>
        </p:nvGraphicFramePr>
        <p:xfrm>
          <a:off x="457200" y="2060848"/>
          <a:ext cx="8147247" cy="3672410"/>
        </p:xfrm>
        <a:graphic>
          <a:graphicData uri="http://schemas.openxmlformats.org/drawingml/2006/table">
            <a:tbl>
              <a:tblPr firstRow="1" firstCol="1" bandRow="1">
                <a:tableStyleId>{F5AB1C69-6EDB-4FF4-983F-18BD219EF322}</a:tableStyleId>
              </a:tblPr>
              <a:tblGrid>
                <a:gridCol w="1522512">
                  <a:extLst>
                    <a:ext uri="{9D8B030D-6E8A-4147-A177-3AD203B41FA5}">
                      <a16:colId xmlns:a16="http://schemas.microsoft.com/office/drawing/2014/main" xmlns="" val="3778440061"/>
                    </a:ext>
                  </a:extLst>
                </a:gridCol>
                <a:gridCol w="1137830">
                  <a:extLst>
                    <a:ext uri="{9D8B030D-6E8A-4147-A177-3AD203B41FA5}">
                      <a16:colId xmlns:a16="http://schemas.microsoft.com/office/drawing/2014/main" xmlns="" val="971295371"/>
                    </a:ext>
                  </a:extLst>
                </a:gridCol>
                <a:gridCol w="2750602">
                  <a:extLst>
                    <a:ext uri="{9D8B030D-6E8A-4147-A177-3AD203B41FA5}">
                      <a16:colId xmlns:a16="http://schemas.microsoft.com/office/drawing/2014/main" xmlns="" val="2115058958"/>
                    </a:ext>
                  </a:extLst>
                </a:gridCol>
                <a:gridCol w="2736303">
                  <a:extLst>
                    <a:ext uri="{9D8B030D-6E8A-4147-A177-3AD203B41FA5}">
                      <a16:colId xmlns:a16="http://schemas.microsoft.com/office/drawing/2014/main" xmlns="" val="142884489"/>
                    </a:ext>
                  </a:extLst>
                </a:gridCol>
              </a:tblGrid>
              <a:tr h="740647">
                <a:tc>
                  <a:txBody>
                    <a:bodyPr/>
                    <a:lstStyle/>
                    <a:p>
                      <a:pPr marL="0" lvl="0" indent="0" algn="l">
                        <a:lnSpc>
                          <a:spcPct val="100000"/>
                        </a:lnSpc>
                        <a:spcAft>
                          <a:spcPts val="0"/>
                        </a:spcAft>
                        <a:buFont typeface="Arial" panose="020B0604020202020204" pitchFamily="34" charset="0"/>
                        <a:buNone/>
                      </a:pPr>
                      <a:r>
                        <a:rPr lang="de-DE" sz="1800" dirty="0">
                          <a:effectLst/>
                          <a:latin typeface="Century Gothic" panose="020B0502020202020204" pitchFamily="34" charset="0"/>
                        </a:rPr>
                        <a:t>Tag</a:t>
                      </a:r>
                      <a:endParaRPr lang="de-DE"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solidFill>
                      <a:srgbClr val="00B050"/>
                    </a:solidFill>
                  </a:tcPr>
                </a:tc>
                <a:tc>
                  <a:txBody>
                    <a:bodyPr/>
                    <a:lstStyle/>
                    <a:p>
                      <a:pPr marL="0" algn="ctr">
                        <a:lnSpc>
                          <a:spcPct val="115000"/>
                        </a:lnSpc>
                        <a:spcAft>
                          <a:spcPts val="0"/>
                        </a:spcAft>
                      </a:pPr>
                      <a:r>
                        <a:rPr lang="de-DE" sz="1400" dirty="0">
                          <a:effectLst/>
                          <a:latin typeface="Century Gothic" panose="020B0502020202020204" pitchFamily="34" charset="0"/>
                        </a:rPr>
                        <a:t>Zeit</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solidFill>
                      <a:srgbClr val="00B050"/>
                    </a:solidFill>
                  </a:tcPr>
                </a:tc>
                <a:tc>
                  <a:txBody>
                    <a:bodyPr/>
                    <a:lstStyle/>
                    <a:p>
                      <a:pPr marL="457200" algn="ctr">
                        <a:lnSpc>
                          <a:spcPct val="115000"/>
                        </a:lnSpc>
                        <a:spcAft>
                          <a:spcPts val="0"/>
                        </a:spcAft>
                      </a:pPr>
                      <a:r>
                        <a:rPr lang="de-DE" sz="1400" dirty="0">
                          <a:effectLst/>
                          <a:latin typeface="Century Gothic" panose="020B0502020202020204" pitchFamily="34" charset="0"/>
                        </a:rPr>
                        <a:t>Aktivität</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solidFill>
                      <a:srgbClr val="00B050"/>
                    </a:solidFill>
                  </a:tcPr>
                </a:tc>
                <a:tc>
                  <a:txBody>
                    <a:bodyPr/>
                    <a:lstStyle/>
                    <a:p>
                      <a:pPr marL="0" algn="ctr">
                        <a:lnSpc>
                          <a:spcPct val="115000"/>
                        </a:lnSpc>
                        <a:spcAft>
                          <a:spcPts val="0"/>
                        </a:spcAft>
                      </a:pPr>
                      <a:r>
                        <a:rPr lang="de-DE" sz="1400" dirty="0">
                          <a:effectLst/>
                          <a:latin typeface="Century Gothic" panose="020B0502020202020204" pitchFamily="34" charset="0"/>
                        </a:rPr>
                        <a:t>Material</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xmlns="" val="3125727730"/>
                  </a:ext>
                </a:extLst>
              </a:tr>
              <a:tr h="970975">
                <a:tc>
                  <a:txBody>
                    <a:bodyPr/>
                    <a:lstStyle/>
                    <a:p>
                      <a:pPr marL="0" lvl="0" indent="0" algn="l">
                        <a:lnSpc>
                          <a:spcPct val="100000"/>
                        </a:lnSpc>
                        <a:spcAft>
                          <a:spcPts val="0"/>
                        </a:spcAft>
                        <a:buFont typeface="Arial" panose="020B0604020202020204" pitchFamily="34" charset="0"/>
                        <a:buNone/>
                      </a:pPr>
                      <a:r>
                        <a:rPr lang="de-DE" sz="1800" dirty="0">
                          <a:effectLst/>
                          <a:latin typeface="Century Gothic" panose="020B0502020202020204" pitchFamily="34" charset="0"/>
                        </a:rPr>
                        <a:t>Montag</a:t>
                      </a:r>
                      <a:endParaRPr lang="de-DE"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solidFill>
                      <a:srgbClr val="00B050"/>
                    </a:solidFill>
                  </a:tcPr>
                </a:tc>
                <a:tc>
                  <a:txBody>
                    <a:bodyPr/>
                    <a:lstStyle/>
                    <a:p>
                      <a:pPr marL="0" algn="ctr">
                        <a:lnSpc>
                          <a:spcPct val="115000"/>
                        </a:lnSpc>
                        <a:spcAft>
                          <a:spcPts val="0"/>
                        </a:spcAft>
                      </a:pPr>
                      <a:r>
                        <a:rPr lang="de-DE" sz="1400" dirty="0">
                          <a:effectLst/>
                          <a:latin typeface="Century Gothic" panose="020B0502020202020204" pitchFamily="34" charset="0"/>
                        </a:rPr>
                        <a:t>15 Min.</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de-DE" sz="1400">
                          <a:effectLst/>
                          <a:latin typeface="Century Gothic" panose="020B0502020202020204" pitchFamily="34" charset="0"/>
                        </a:rPr>
                        <a:t>Hausaufgabe</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algn="ctr">
                        <a:lnSpc>
                          <a:spcPct val="115000"/>
                        </a:lnSpc>
                        <a:spcAft>
                          <a:spcPts val="0"/>
                        </a:spcAft>
                      </a:pPr>
                      <a:r>
                        <a:rPr lang="de-DE" sz="1400" dirty="0">
                          <a:effectLst/>
                          <a:latin typeface="Century Gothic" panose="020B0502020202020204" pitchFamily="34" charset="0"/>
                        </a:rPr>
                        <a:t>Wörter einer Stufe</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41089444"/>
                  </a:ext>
                </a:extLst>
              </a:tr>
              <a:tr h="989813">
                <a:tc>
                  <a:txBody>
                    <a:bodyPr/>
                    <a:lstStyle/>
                    <a:p>
                      <a:pPr marL="0" lvl="0" indent="0" algn="l">
                        <a:lnSpc>
                          <a:spcPct val="100000"/>
                        </a:lnSpc>
                        <a:spcAft>
                          <a:spcPts val="0"/>
                        </a:spcAft>
                        <a:buFont typeface="Arial" panose="020B0604020202020204" pitchFamily="34" charset="0"/>
                        <a:buNone/>
                      </a:pPr>
                      <a:r>
                        <a:rPr lang="de-DE" sz="1800" dirty="0">
                          <a:effectLst/>
                          <a:latin typeface="Century Gothic" panose="020B0502020202020204" pitchFamily="34" charset="0"/>
                        </a:rPr>
                        <a:t>Donnerstag</a:t>
                      </a:r>
                      <a:endParaRPr lang="de-DE"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solidFill>
                      <a:srgbClr val="00B050"/>
                    </a:solidFill>
                  </a:tcPr>
                </a:tc>
                <a:tc>
                  <a:txBody>
                    <a:bodyPr/>
                    <a:lstStyle/>
                    <a:p>
                      <a:pPr marL="0" algn="ctr">
                        <a:lnSpc>
                          <a:spcPct val="115000"/>
                        </a:lnSpc>
                        <a:spcAft>
                          <a:spcPts val="0"/>
                        </a:spcAft>
                      </a:pPr>
                      <a:r>
                        <a:rPr lang="de-DE" sz="1400" dirty="0">
                          <a:effectLst/>
                          <a:latin typeface="Century Gothic" panose="020B0502020202020204" pitchFamily="34" charset="0"/>
                        </a:rPr>
                        <a:t>15 Min.</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de-DE" sz="1400" dirty="0">
                          <a:effectLst/>
                          <a:latin typeface="Century Gothic" panose="020B0502020202020204" pitchFamily="34" charset="0"/>
                        </a:rPr>
                        <a:t>Partnerwortdiktat</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algn="ctr">
                        <a:lnSpc>
                          <a:spcPct val="115000"/>
                        </a:lnSpc>
                        <a:spcAft>
                          <a:spcPts val="0"/>
                        </a:spcAft>
                      </a:pPr>
                      <a:r>
                        <a:rPr lang="de-DE" sz="1400" dirty="0">
                          <a:effectLst/>
                          <a:latin typeface="Century Gothic" panose="020B0502020202020204" pitchFamily="34" charset="0"/>
                        </a:rPr>
                        <a:t>Arbeitsblatt   Partnerdiktat</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87780093"/>
                  </a:ext>
                </a:extLst>
              </a:tr>
              <a:tr h="970975">
                <a:tc>
                  <a:txBody>
                    <a:bodyPr/>
                    <a:lstStyle/>
                    <a:p>
                      <a:pPr marL="0" lvl="0" indent="0" algn="l">
                        <a:lnSpc>
                          <a:spcPct val="100000"/>
                        </a:lnSpc>
                        <a:spcAft>
                          <a:spcPts val="0"/>
                        </a:spcAft>
                        <a:buFont typeface="Arial" panose="020B0604020202020204" pitchFamily="34" charset="0"/>
                        <a:buNone/>
                      </a:pPr>
                      <a:r>
                        <a:rPr lang="de-DE" sz="1800" dirty="0">
                          <a:effectLst/>
                          <a:latin typeface="Century Gothic" panose="020B0502020202020204" pitchFamily="34" charset="0"/>
                        </a:rPr>
                        <a:t>Freitag</a:t>
                      </a:r>
                      <a:endParaRPr lang="de-DE"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solidFill>
                      <a:srgbClr val="00B050"/>
                    </a:solidFill>
                  </a:tcPr>
                </a:tc>
                <a:tc>
                  <a:txBody>
                    <a:bodyPr/>
                    <a:lstStyle/>
                    <a:p>
                      <a:pPr marL="0" algn="ctr">
                        <a:lnSpc>
                          <a:spcPct val="115000"/>
                        </a:lnSpc>
                        <a:spcAft>
                          <a:spcPts val="0"/>
                        </a:spcAft>
                      </a:pPr>
                      <a:r>
                        <a:rPr lang="de-DE" sz="1400" dirty="0">
                          <a:effectLst/>
                          <a:latin typeface="Century Gothic" panose="020B0502020202020204" pitchFamily="34" charset="0"/>
                        </a:rPr>
                        <a:t>30 Min.</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de-DE" sz="1400" dirty="0">
                          <a:effectLst/>
                          <a:latin typeface="Century Gothic" panose="020B0502020202020204" pitchFamily="34" charset="0"/>
                        </a:rPr>
                        <a:t>Satzdiktat</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algn="ctr">
                        <a:lnSpc>
                          <a:spcPct val="115000"/>
                        </a:lnSpc>
                        <a:spcAft>
                          <a:spcPts val="0"/>
                        </a:spcAft>
                      </a:pPr>
                      <a:r>
                        <a:rPr lang="de-DE" sz="1400" dirty="0">
                          <a:effectLst/>
                          <a:latin typeface="Century Gothic" panose="020B0502020202020204" pitchFamily="34" charset="0"/>
                        </a:rPr>
                        <a:t>Arbeitsblatt   Satzdiktat</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32462391"/>
                  </a:ext>
                </a:extLst>
              </a:tr>
            </a:tbl>
          </a:graphicData>
        </a:graphic>
      </p:graphicFrame>
      <p:sp>
        <p:nvSpPr>
          <p:cNvPr id="5" name="Foliennummernplatzhalter 4"/>
          <p:cNvSpPr>
            <a:spLocks noGrp="1"/>
          </p:cNvSpPr>
          <p:nvPr>
            <p:ph type="sldNum" sz="quarter" idx="12"/>
          </p:nvPr>
        </p:nvSpPr>
        <p:spPr/>
        <p:txBody>
          <a:bodyPr/>
          <a:lstStyle/>
          <a:p>
            <a:fld id="{16C7CB04-8280-426B-AD9D-13D53293D92D}" type="slidenum">
              <a:rPr lang="de-DE" smtClean="0"/>
              <a:pPr/>
              <a:t>36</a:t>
            </a:fld>
            <a:endParaRPr lang="de-DE" dirty="0"/>
          </a:p>
        </p:txBody>
      </p:sp>
      <p:sp>
        <p:nvSpPr>
          <p:cNvPr id="11" name="Titel 10"/>
          <p:cNvSpPr>
            <a:spLocks noGrp="1"/>
          </p:cNvSpPr>
          <p:nvPr>
            <p:ph type="title"/>
          </p:nvPr>
        </p:nvSpPr>
        <p:spPr/>
        <p:txBody>
          <a:bodyPr/>
          <a:lstStyle/>
          <a:p>
            <a:r>
              <a:rPr lang="de-DE" dirty="0">
                <a:solidFill>
                  <a:srgbClr val="00B050"/>
                </a:solidFill>
                <a:latin typeface="Century Gothic" pitchFamily="34" charset="0"/>
              </a:rPr>
              <a:t>Wochenplan</a:t>
            </a:r>
            <a:endParaRPr lang="de-DE" dirty="0"/>
          </a:p>
        </p:txBody>
      </p:sp>
    </p:spTree>
    <p:extLst>
      <p:ext uri="{BB962C8B-B14F-4D97-AF65-F5344CB8AC3E}">
        <p14:creationId xmlns:p14="http://schemas.microsoft.com/office/powerpoint/2010/main" val="793818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8229600" cy="504056"/>
          </a:xfrm>
        </p:spPr>
        <p:txBody>
          <a:bodyPr>
            <a:normAutofit fontScale="90000"/>
          </a:bodyPr>
          <a:lstStyle/>
          <a:p>
            <a:pPr>
              <a:lnSpc>
                <a:spcPct val="115000"/>
              </a:lnSpc>
              <a:spcAft>
                <a:spcPts val="0"/>
              </a:spcAft>
            </a:pPr>
            <a:r>
              <a:rPr lang="de-DE" sz="4200" b="1" dirty="0">
                <a:solidFill>
                  <a:srgbClr val="00B050"/>
                </a:solidFill>
                <a:latin typeface="Century Gothic" panose="020B0502020202020204" pitchFamily="34" charset="0"/>
                <a:cs typeface="Times New Roman" panose="02020603050405020304" pitchFamily="18" charset="0"/>
              </a:rPr>
              <a:t>Hausaufgabenanleitung</a:t>
            </a:r>
            <a:r>
              <a:rPr lang="de-DE" sz="1600" dirty="0">
                <a:latin typeface="Century Gothic" panose="020B0502020202020204" pitchFamily="34" charset="0"/>
                <a:ea typeface="Century Gothic" panose="020B0502020202020204" pitchFamily="34" charset="0"/>
                <a:cs typeface="Times New Roman" panose="02020603050405020304" pitchFamily="18" charset="0"/>
              </a:rPr>
              <a:t/>
            </a:r>
            <a:br>
              <a:rPr lang="de-DE" sz="1600" dirty="0">
                <a:latin typeface="Century Gothic" panose="020B0502020202020204" pitchFamily="34" charset="0"/>
                <a:ea typeface="Century Gothic" panose="020B0502020202020204" pitchFamily="34" charset="0"/>
                <a:cs typeface="Times New Roman" panose="02020603050405020304" pitchFamily="18" charset="0"/>
              </a:rPr>
            </a:br>
            <a:endParaRPr lang="de-DE" dirty="0"/>
          </a:p>
        </p:txBody>
      </p:sp>
      <p:sp>
        <p:nvSpPr>
          <p:cNvPr id="3" name="Inhaltsplatzhalter 2"/>
          <p:cNvSpPr>
            <a:spLocks noGrp="1"/>
          </p:cNvSpPr>
          <p:nvPr>
            <p:ph idx="1"/>
          </p:nvPr>
        </p:nvSpPr>
        <p:spPr/>
        <p:txBody>
          <a:bodyPr>
            <a:normAutofit fontScale="62500" lnSpcReduction="20000"/>
          </a:bodyPr>
          <a:lstStyle/>
          <a:p>
            <a:pPr lvl="0">
              <a:lnSpc>
                <a:spcPct val="180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alle Wörter mit Schablone langsam lesen</a:t>
            </a:r>
            <a:endParaRPr lang="de-DE" sz="28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0">
              <a:lnSpc>
                <a:spcPct val="180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8 Wörter merken </a:t>
            </a:r>
            <a:endParaRPr lang="de-DE" sz="28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1">
              <a:lnSpc>
                <a:spcPct val="180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schwingen</a:t>
            </a:r>
            <a:endPar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1">
              <a:lnSpc>
                <a:spcPct val="180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Geheimsprache</a:t>
            </a:r>
            <a:endPar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1">
              <a:lnSpc>
                <a:spcPct val="180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im Kopf vorstellen</a:t>
            </a:r>
            <a:endPar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1">
              <a:lnSpc>
                <a:spcPct val="180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wie Automat sprechen</a:t>
            </a:r>
            <a:endPar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1">
              <a:lnSpc>
                <a:spcPct val="180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öfter schreiben (in Luft, auf Schmierzettel,…)</a:t>
            </a:r>
            <a:endPar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1">
              <a:lnSpc>
                <a:spcPct val="180000"/>
              </a:lnSpc>
              <a:spcAft>
                <a:spcPts val="1000"/>
              </a:spcAft>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diktieren lassen oder….</a:t>
            </a:r>
            <a:endPar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diese 8 Wörter aufschreiben </a:t>
            </a:r>
            <a:endParaRPr lang="de-DE" dirty="0">
              <a:solidFill>
                <a:srgbClr val="00B050"/>
              </a:solidFill>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37</a:t>
            </a:fld>
            <a:endParaRPr lang="de-DE" dirty="0"/>
          </a:p>
        </p:txBody>
      </p:sp>
    </p:spTree>
    <p:extLst>
      <p:ext uri="{BB962C8B-B14F-4D97-AF65-F5344CB8AC3E}">
        <p14:creationId xmlns:p14="http://schemas.microsoft.com/office/powerpoint/2010/main" val="205427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0791" y="692696"/>
            <a:ext cx="8383960" cy="677317"/>
          </a:xfrm>
        </p:spPr>
        <p:txBody>
          <a:bodyPr>
            <a:normAutofit fontScale="90000"/>
          </a:bodyPr>
          <a:lstStyle/>
          <a:p>
            <a:pPr algn="l"/>
            <a:r>
              <a:rPr lang="de-DE" sz="4200" b="1"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Wochenhausaufgabe am Montag</a:t>
            </a:r>
            <a:r>
              <a:rPr lang="de-DE" sz="3600" dirty="0">
                <a:latin typeface="Century Gothic" panose="020B0502020202020204" pitchFamily="34" charset="0"/>
                <a:ea typeface="Century Gothic" panose="020B0502020202020204" pitchFamily="34" charset="0"/>
                <a:cs typeface="Times New Roman" panose="02020603050405020304" pitchFamily="18" charset="0"/>
              </a:rPr>
              <a:t/>
            </a:r>
            <a:br>
              <a:rPr lang="de-DE" sz="3600" dirty="0">
                <a:latin typeface="Century Gothic" panose="020B0502020202020204" pitchFamily="34" charset="0"/>
                <a:ea typeface="Century Gothic" panose="020B0502020202020204" pitchFamily="34" charset="0"/>
                <a:cs typeface="Times New Roman" panose="02020603050405020304" pitchFamily="18" charset="0"/>
              </a:rPr>
            </a:br>
            <a:endParaRPr lang="de-DE" dirty="0"/>
          </a:p>
        </p:txBody>
      </p:sp>
      <p:sp>
        <p:nvSpPr>
          <p:cNvPr id="3" name="Inhaltsplatzhalter 2"/>
          <p:cNvSpPr>
            <a:spLocks noGrp="1"/>
          </p:cNvSpPr>
          <p:nvPr>
            <p:ph idx="1"/>
          </p:nvPr>
        </p:nvSpPr>
        <p:spPr>
          <a:xfrm>
            <a:off x="457200" y="1600200"/>
            <a:ext cx="8229600" cy="4637111"/>
          </a:xfrm>
        </p:spPr>
        <p:txBody>
          <a:bodyPr/>
          <a:lstStyle/>
          <a:p>
            <a:pPr lvl="0">
              <a:lnSpc>
                <a:spcPct val="115000"/>
              </a:lnSpc>
              <a:spcBef>
                <a:spcPts val="0"/>
              </a:spcBef>
              <a:buFont typeface="Courier New" panose="02070309020205020404" pitchFamily="49" charset="0"/>
              <a:buChar char="o"/>
            </a:pPr>
            <a:r>
              <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Wörter und Sätze aus nächster Stufe austeilen</a:t>
            </a:r>
          </a:p>
          <a:p>
            <a:pPr marL="0" lvl="0" indent="0">
              <a:lnSpc>
                <a:spcPct val="115000"/>
              </a:lnSpc>
              <a:spcBef>
                <a:spcPts val="0"/>
              </a:spcBef>
              <a:buNone/>
            </a:pPr>
            <a:endParaRPr lang="de-DE" sz="20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0">
              <a:lnSpc>
                <a:spcPct val="115000"/>
              </a:lnSpc>
              <a:spcBef>
                <a:spcPts val="0"/>
              </a:spcBef>
              <a:buFont typeface="Courier New" panose="02070309020205020404" pitchFamily="49" charset="0"/>
              <a:buChar char="o"/>
            </a:pPr>
            <a:r>
              <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roten, gelben und blauen Stift bereitlegen</a:t>
            </a:r>
          </a:p>
          <a:p>
            <a:pPr marL="0" lvl="0" indent="0">
              <a:lnSpc>
                <a:spcPct val="115000"/>
              </a:lnSpc>
              <a:spcBef>
                <a:spcPts val="0"/>
              </a:spcBef>
              <a:buNone/>
            </a:pPr>
            <a:endParaRPr lang="de-DE" sz="20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0">
              <a:lnSpc>
                <a:spcPct val="115000"/>
              </a:lnSpc>
              <a:spcBef>
                <a:spcPts val="0"/>
              </a:spcBef>
              <a:buFont typeface="Courier New" panose="02070309020205020404" pitchFamily="49" charset="0"/>
              <a:buChar char="o"/>
            </a:pPr>
            <a:r>
              <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ich schreibe Wort an Tafel </a:t>
            </a:r>
          </a:p>
          <a:p>
            <a:pPr lvl="1">
              <a:lnSpc>
                <a:spcPct val="115000"/>
              </a:lnSpc>
              <a:spcBef>
                <a:spcPts val="0"/>
              </a:spcBef>
              <a:buFont typeface="Courier New" panose="02070309020205020404" pitchFamily="49" charset="0"/>
              <a:buChar char="o"/>
            </a:pPr>
            <a:r>
              <a:rPr lang="de-DE" sz="18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Stift in entsprechender Farbe hochhalten</a:t>
            </a:r>
          </a:p>
          <a:p>
            <a:pPr lvl="1">
              <a:lnSpc>
                <a:spcPct val="115000"/>
              </a:lnSpc>
              <a:spcBef>
                <a:spcPts val="0"/>
              </a:spcBef>
              <a:buFont typeface="Courier New" panose="02070309020205020404" pitchFamily="49" charset="0"/>
              <a:buChar char="o"/>
            </a:pPr>
            <a:r>
              <a:rPr lang="de-DE" sz="18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kurze Diskussion </a:t>
            </a:r>
          </a:p>
          <a:p>
            <a:pPr lvl="1">
              <a:lnSpc>
                <a:spcPct val="115000"/>
              </a:lnSpc>
              <a:spcBef>
                <a:spcPts val="0"/>
              </a:spcBef>
              <a:buFont typeface="Courier New" panose="02070309020205020404" pitchFamily="49" charset="0"/>
              <a:buChar char="o"/>
            </a:pPr>
            <a:r>
              <a:rPr lang="de-DE" sz="18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Wort mit blauen Bögen, gelbem Blitz oder rotem Ausrufezeichen markieren je nach Rechtschreibstrategie </a:t>
            </a:r>
          </a:p>
          <a:p>
            <a:pPr marL="457200" lvl="1" indent="0">
              <a:lnSpc>
                <a:spcPct val="115000"/>
              </a:lnSpc>
              <a:spcBef>
                <a:spcPts val="0"/>
              </a:spcBef>
              <a:buNone/>
            </a:pPr>
            <a:endParaRPr lang="de-DE" sz="16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0">
              <a:lnSpc>
                <a:spcPct val="115000"/>
              </a:lnSpc>
              <a:spcBef>
                <a:spcPts val="0"/>
              </a:spcBef>
              <a:buFont typeface="Courier New" panose="02070309020205020404" pitchFamily="49" charset="0"/>
              <a:buChar char="o"/>
            </a:pPr>
            <a:r>
              <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Montag bis Donnerstag täglich ca. 15 Minuten daheim üben</a:t>
            </a:r>
            <a:endParaRPr lang="de-DE" sz="20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2"/>
          </p:nvPr>
        </p:nvSpPr>
        <p:spPr/>
        <p:txBody>
          <a:bodyPr/>
          <a:lstStyle/>
          <a:p>
            <a:fld id="{16C7CB04-8280-426B-AD9D-13D53293D92D}" type="slidenum">
              <a:rPr lang="de-DE" smtClean="0"/>
              <a:pPr/>
              <a:t>38</a:t>
            </a:fld>
            <a:endParaRPr lang="de-DE" dirty="0"/>
          </a:p>
        </p:txBody>
      </p:sp>
    </p:spTree>
    <p:extLst>
      <p:ext uri="{BB962C8B-B14F-4D97-AF65-F5344CB8AC3E}">
        <p14:creationId xmlns:p14="http://schemas.microsoft.com/office/powerpoint/2010/main" val="29679453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C7CB04-8280-426B-AD9D-13D53293D92D}" type="slidenum">
              <a:rPr lang="de-DE" smtClean="0"/>
              <a:pPr/>
              <a:t>39</a:t>
            </a:fld>
            <a:endParaRPr lang="de-DE" dirty="0"/>
          </a:p>
        </p:txBody>
      </p:sp>
      <p:sp>
        <p:nvSpPr>
          <p:cNvPr id="5" name="Rectangle 1"/>
          <p:cNvSpPr>
            <a:spLocks noGrp="1" noChangeArrowheads="1"/>
          </p:cNvSpPr>
          <p:nvPr>
            <p:ph type="title"/>
          </p:nvPr>
        </p:nvSpPr>
        <p:spPr bwMode="auto">
          <a:xfrm>
            <a:off x="107504" y="404664"/>
            <a:ext cx="8424936"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a:lnSpc>
                <a:spcPct val="150000"/>
              </a:lnSpc>
              <a:spcAft>
                <a:spcPts val="1000"/>
              </a:spcAft>
            </a:pPr>
            <a:r>
              <a:rPr lang="de-DE" sz="3600" dirty="0">
                <a:latin typeface="Century Gothic" panose="020B0502020202020204" pitchFamily="34" charset="0"/>
                <a:ea typeface="Century Gothic" panose="020B0502020202020204" pitchFamily="34" charset="0"/>
                <a:cs typeface="Times New Roman" panose="02020603050405020304" pitchFamily="18" charset="0"/>
              </a:rPr>
              <a:t>Partnerwortdiktat</a:t>
            </a:r>
            <a:r>
              <a:rPr lang="de-DE" sz="2400" dirty="0">
                <a:latin typeface="Century Gothic" panose="020B0502020202020204" pitchFamily="34" charset="0"/>
                <a:ea typeface="Century Gothic" panose="020B0502020202020204" pitchFamily="34" charset="0"/>
                <a:cs typeface="Times New Roman" panose="02020603050405020304" pitchFamily="18" charset="0"/>
              </a:rPr>
              <a:t>  	</a:t>
            </a:r>
            <a:r>
              <a:rPr lang="de-DE" sz="1600" dirty="0">
                <a:latin typeface="Century Gothic" panose="020B0502020202020204" pitchFamily="34" charset="0"/>
                <a:ea typeface="Century Gothic" panose="020B0502020202020204" pitchFamily="34" charset="0"/>
                <a:cs typeface="Times New Roman" panose="02020603050405020304" pitchFamily="18" charset="0"/>
              </a:rPr>
              <a:t>Datum__________</a:t>
            </a:r>
            <a:r>
              <a:rPr lang="de-DE" sz="1400" dirty="0">
                <a:latin typeface="Century Gothic" panose="020B0502020202020204" pitchFamily="34" charset="0"/>
                <a:ea typeface="Century Gothic" panose="020B0502020202020204" pitchFamily="34" charset="0"/>
                <a:cs typeface="Times New Roman" panose="02020603050405020304" pitchFamily="18" charset="0"/>
              </a:rPr>
              <a:t/>
            </a:r>
            <a:br>
              <a:rPr lang="de-DE" sz="1400" dirty="0">
                <a:latin typeface="Century Gothic" panose="020B0502020202020204" pitchFamily="34" charset="0"/>
                <a:ea typeface="Century Gothic" panose="020B0502020202020204" pitchFamily="34" charset="0"/>
                <a:cs typeface="Times New Roman" panose="02020603050405020304" pitchFamily="18" charset="0"/>
              </a:rPr>
            </a:br>
            <a:r>
              <a:rPr lang="de-DE" sz="1600" dirty="0">
                <a:latin typeface="Century Gothic" panose="020B0502020202020204" pitchFamily="34" charset="0"/>
                <a:ea typeface="Century Gothic" panose="020B0502020202020204" pitchFamily="34" charset="0"/>
                <a:cs typeface="Times New Roman" panose="02020603050405020304" pitchFamily="18" charset="0"/>
              </a:rPr>
              <a:t>Namen</a:t>
            </a:r>
            <a:r>
              <a:rPr lang="de-DE" sz="2400" dirty="0">
                <a:latin typeface="Century Gothic" panose="020B0502020202020204" pitchFamily="34" charset="0"/>
                <a:ea typeface="Century Gothic" panose="020B0502020202020204" pitchFamily="34" charset="0"/>
                <a:cs typeface="Times New Roman" panose="02020603050405020304" pitchFamily="18" charset="0"/>
              </a:rPr>
              <a:t> </a:t>
            </a:r>
            <a:r>
              <a:rPr lang="de-DE" sz="1800" dirty="0">
                <a:latin typeface="Century Gothic" panose="020B0502020202020204" pitchFamily="34" charset="0"/>
                <a:ea typeface="Century Gothic" panose="020B0502020202020204" pitchFamily="34" charset="0"/>
                <a:cs typeface="Times New Roman" panose="02020603050405020304" pitchFamily="18" charset="0"/>
              </a:rPr>
              <a:t>__________________  +  ________________________</a:t>
            </a:r>
            <a:r>
              <a:rPr lang="de-DE" sz="1400" dirty="0">
                <a:latin typeface="Century Gothic" panose="020B0502020202020204" pitchFamily="34" charset="0"/>
                <a:ea typeface="Century Gothic" panose="020B0502020202020204" pitchFamily="34" charset="0"/>
                <a:cs typeface="Times New Roman" panose="02020603050405020304" pitchFamily="18" charset="0"/>
              </a:rPr>
              <a:t/>
            </a:r>
            <a:br>
              <a:rPr lang="de-DE" sz="1400" dirty="0">
                <a:latin typeface="Century Gothic" panose="020B0502020202020204" pitchFamily="34" charset="0"/>
                <a:ea typeface="Century Gothic" panose="020B0502020202020204" pitchFamily="34" charset="0"/>
                <a:cs typeface="Times New Roman" panose="02020603050405020304" pitchFamily="18"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aphicFrame>
        <p:nvGraphicFramePr>
          <p:cNvPr id="15" name="Tabelle 14"/>
          <p:cNvGraphicFramePr>
            <a:graphicFrameLocks noGrp="1"/>
          </p:cNvGraphicFramePr>
          <p:nvPr>
            <p:extLst>
              <p:ext uri="{D42A27DB-BD31-4B8C-83A1-F6EECF244321}">
                <p14:modId xmlns:p14="http://schemas.microsoft.com/office/powerpoint/2010/main" val="1324932331"/>
              </p:ext>
            </p:extLst>
          </p:nvPr>
        </p:nvGraphicFramePr>
        <p:xfrm>
          <a:off x="1403648" y="2060848"/>
          <a:ext cx="6264696" cy="4608510"/>
        </p:xfrm>
        <a:graphic>
          <a:graphicData uri="http://schemas.openxmlformats.org/drawingml/2006/table">
            <a:tbl>
              <a:tblPr firstRow="1" bandRow="1">
                <a:tableStyleId>{D7AC3CCA-C797-4891-BE02-D94E43425B78}</a:tableStyleId>
              </a:tblPr>
              <a:tblGrid>
                <a:gridCol w="1566174">
                  <a:extLst>
                    <a:ext uri="{9D8B030D-6E8A-4147-A177-3AD203B41FA5}">
                      <a16:colId xmlns:a16="http://schemas.microsoft.com/office/drawing/2014/main" xmlns="" val="1089773491"/>
                    </a:ext>
                  </a:extLst>
                </a:gridCol>
                <a:gridCol w="1566174">
                  <a:extLst>
                    <a:ext uri="{9D8B030D-6E8A-4147-A177-3AD203B41FA5}">
                      <a16:colId xmlns:a16="http://schemas.microsoft.com/office/drawing/2014/main" xmlns="" val="772064813"/>
                    </a:ext>
                  </a:extLst>
                </a:gridCol>
                <a:gridCol w="1566174">
                  <a:extLst>
                    <a:ext uri="{9D8B030D-6E8A-4147-A177-3AD203B41FA5}">
                      <a16:colId xmlns:a16="http://schemas.microsoft.com/office/drawing/2014/main" xmlns="" val="1488545505"/>
                    </a:ext>
                  </a:extLst>
                </a:gridCol>
                <a:gridCol w="1566174">
                  <a:extLst>
                    <a:ext uri="{9D8B030D-6E8A-4147-A177-3AD203B41FA5}">
                      <a16:colId xmlns:a16="http://schemas.microsoft.com/office/drawing/2014/main" xmlns="" val="3148975590"/>
                    </a:ext>
                  </a:extLst>
                </a:gridCol>
              </a:tblGrid>
              <a:tr h="921702">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3172024578"/>
                  </a:ext>
                </a:extLst>
              </a:tr>
              <a:tr h="921702">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1481390080"/>
                  </a:ext>
                </a:extLst>
              </a:tr>
              <a:tr h="921702">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899198673"/>
                  </a:ext>
                </a:extLst>
              </a:tr>
              <a:tr h="921702">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4191482768"/>
                  </a:ext>
                </a:extLst>
              </a:tr>
              <a:tr h="921702">
                <a:tc>
                  <a:txBody>
                    <a:bodyPr/>
                    <a:lstStyle/>
                    <a:p>
                      <a:endParaRPr lang="de-DE"/>
                    </a:p>
                  </a:txBody>
                  <a:tcPr/>
                </a:tc>
                <a:tc>
                  <a:txBody>
                    <a:bodyPr/>
                    <a:lstStyle/>
                    <a:p>
                      <a:endParaRPr lang="de-DE" dirty="0"/>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xmlns="" val="700562193"/>
                  </a:ext>
                </a:extLst>
              </a:tr>
            </a:tbl>
          </a:graphicData>
        </a:graphic>
      </p:graphicFrame>
    </p:spTree>
    <p:extLst>
      <p:ext uri="{BB962C8B-B14F-4D97-AF65-F5344CB8AC3E}">
        <p14:creationId xmlns:p14="http://schemas.microsoft.com/office/powerpoint/2010/main" val="1030633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45442"/>
          </a:xfrm>
        </p:spPr>
        <p:txBody>
          <a:bodyPr>
            <a:normAutofit fontScale="90000"/>
          </a:bodyPr>
          <a:lstStyle/>
          <a:p>
            <a:pPr algn="l"/>
            <a:r>
              <a:rPr lang="de-DE" dirty="0">
                <a:solidFill>
                  <a:srgbClr val="C00000"/>
                </a:solidFill>
                <a:latin typeface="Century Gothic" pitchFamily="34" charset="0"/>
              </a:rPr>
              <a:t/>
            </a:r>
            <a:br>
              <a:rPr lang="de-DE" dirty="0">
                <a:solidFill>
                  <a:srgbClr val="C00000"/>
                </a:solidFill>
                <a:latin typeface="Century Gothic" pitchFamily="34" charset="0"/>
              </a:rPr>
            </a:br>
            <a:r>
              <a:rPr lang="de-DE" dirty="0">
                <a:solidFill>
                  <a:srgbClr val="C00000"/>
                </a:solidFill>
                <a:latin typeface="Century Gothic" pitchFamily="34" charset="0"/>
              </a:rPr>
              <a:t> </a:t>
            </a:r>
            <a:endParaRPr lang="de-DE" dirty="0">
              <a:solidFill>
                <a:srgbClr val="C00000"/>
              </a:solidFill>
            </a:endParaRPr>
          </a:p>
        </p:txBody>
      </p:sp>
      <p:sp>
        <p:nvSpPr>
          <p:cNvPr id="3" name="Inhaltsplatzhalter 2"/>
          <p:cNvSpPr>
            <a:spLocks noGrp="1"/>
          </p:cNvSpPr>
          <p:nvPr>
            <p:ph idx="1"/>
          </p:nvPr>
        </p:nvSpPr>
        <p:spPr>
          <a:xfrm>
            <a:off x="755576" y="1628800"/>
            <a:ext cx="7560840" cy="4248472"/>
          </a:xfrm>
          <a:ln w="19050">
            <a:noFill/>
          </a:ln>
        </p:spPr>
        <p:txBody>
          <a:bodyPr>
            <a:normAutofit fontScale="77500" lnSpcReduction="20000"/>
          </a:bodyPr>
          <a:lstStyle/>
          <a:p>
            <a:pPr marL="0" indent="0" algn="just">
              <a:lnSpc>
                <a:spcPct val="200000"/>
              </a:lnSpc>
              <a:buNone/>
            </a:pPr>
            <a:r>
              <a:rPr lang="de-DE" sz="2400" dirty="0">
                <a:solidFill>
                  <a:srgbClr val="0070C0"/>
                </a:solidFill>
                <a:latin typeface="Century Gothic" pitchFamily="34" charset="0"/>
              </a:rPr>
              <a:t>Beim Schriftspracherwerb ist das lautorientierte Schreiben ein Entwicklungsschritt auf dem Weg zum normgerechten Schreiben. Das Kind wird ausgehend von seinen lautorientierten Verschriftungen von Anfang an systematisch an das orthografisch korrekte Schreiben herangeführt. </a:t>
            </a:r>
          </a:p>
          <a:p>
            <a:pPr marL="0" indent="0" algn="ctr">
              <a:lnSpc>
                <a:spcPct val="200000"/>
              </a:lnSpc>
              <a:buNone/>
            </a:pPr>
            <a:endParaRPr lang="de-DE" sz="1400" dirty="0">
              <a:solidFill>
                <a:srgbClr val="0070C0"/>
              </a:solidFill>
              <a:latin typeface="Century Gothic" pitchFamily="34" charset="0"/>
            </a:endParaRPr>
          </a:p>
          <a:p>
            <a:pPr marL="0" indent="0" algn="ctr">
              <a:lnSpc>
                <a:spcPct val="200000"/>
              </a:lnSpc>
              <a:buNone/>
            </a:pPr>
            <a:r>
              <a:rPr lang="de-DE" sz="2400" dirty="0">
                <a:solidFill>
                  <a:srgbClr val="0070C0"/>
                </a:solidFill>
                <a:latin typeface="Century Gothic" pitchFamily="34" charset="0"/>
              </a:rPr>
              <a:t>KMK- Empfehlung 2015</a:t>
            </a:r>
            <a:endParaRPr lang="de-DE" sz="2400" dirty="0">
              <a:solidFill>
                <a:srgbClr val="C00000"/>
              </a:solidFill>
              <a:latin typeface="Century Gothic" pitchFamily="34" charset="0"/>
            </a:endParaRPr>
          </a:p>
        </p:txBody>
      </p:sp>
      <p:sp>
        <p:nvSpPr>
          <p:cNvPr id="7" name="Titel 3"/>
          <p:cNvSpPr txBox="1">
            <a:spLocks/>
          </p:cNvSpPr>
          <p:nvPr/>
        </p:nvSpPr>
        <p:spPr>
          <a:xfrm>
            <a:off x="0" y="6180892"/>
            <a:ext cx="9144000" cy="769441"/>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de-DE" b="1" spc="600" dirty="0">
              <a:solidFill>
                <a:schemeClr val="bg1"/>
              </a:solidFill>
              <a:latin typeface="Century Gothic" pitchFamily="34" charset="0"/>
              <a:ea typeface="Avignon" pitchFamily="2" charset="0"/>
            </a:endParaRPr>
          </a:p>
        </p:txBody>
      </p:sp>
      <p:sp>
        <p:nvSpPr>
          <p:cNvPr id="4" name="Rechteck 3"/>
          <p:cNvSpPr/>
          <p:nvPr/>
        </p:nvSpPr>
        <p:spPr>
          <a:xfrm>
            <a:off x="1115616" y="593940"/>
            <a:ext cx="6912768" cy="707886"/>
          </a:xfrm>
          <a:prstGeom prst="rect">
            <a:avLst/>
          </a:prstGeom>
        </p:spPr>
        <p:txBody>
          <a:bodyPr wrap="square">
            <a:spAutoFit/>
          </a:bodyPr>
          <a:lstStyle/>
          <a:p>
            <a:pPr algn="ctr"/>
            <a:r>
              <a:rPr lang="de-DE" sz="4000" dirty="0">
                <a:solidFill>
                  <a:srgbClr val="0070C0"/>
                </a:solidFill>
                <a:latin typeface="Century Gothic" panose="020B0502020202020204" pitchFamily="34" charset="0"/>
              </a:rPr>
              <a:t>Aktuelle Diskussion</a:t>
            </a:r>
            <a:endParaRPr lang="de-DE" sz="4000" dirty="0">
              <a:latin typeface="Century Gothic" panose="020B0502020202020204" pitchFamily="34" charset="0"/>
            </a:endParaRPr>
          </a:p>
        </p:txBody>
      </p:sp>
      <p:sp>
        <p:nvSpPr>
          <p:cNvPr id="5" name="Foliennummernplatzhalter 4"/>
          <p:cNvSpPr>
            <a:spLocks noGrp="1"/>
          </p:cNvSpPr>
          <p:nvPr>
            <p:ph type="sldNum" sz="quarter" idx="12"/>
          </p:nvPr>
        </p:nvSpPr>
        <p:spPr/>
        <p:txBody>
          <a:bodyPr/>
          <a:lstStyle/>
          <a:p>
            <a:fld id="{16C7CB04-8280-426B-AD9D-13D53293D92D}" type="slidenum">
              <a:rPr lang="de-DE" smtClean="0"/>
              <a:pPr/>
              <a:t>4</a:t>
            </a:fld>
            <a:endParaRPr lang="de-DE" dirty="0"/>
          </a:p>
        </p:txBody>
      </p:sp>
      <p:sp>
        <p:nvSpPr>
          <p:cNvPr id="8" name="Titel 3"/>
          <p:cNvSpPr txBox="1">
            <a:spLocks/>
          </p:cNvSpPr>
          <p:nvPr/>
        </p:nvSpPr>
        <p:spPr>
          <a:xfrm>
            <a:off x="0" y="6273225"/>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    </a:t>
            </a:r>
            <a:endParaRPr lang="de-DE" b="1" spc="600" dirty="0">
              <a:solidFill>
                <a:schemeClr val="bg1"/>
              </a:solidFill>
              <a:latin typeface="Century Gothic" pitchFamily="34" charset="0"/>
              <a:ea typeface="Avignon" pitchFamily="2" charset="0"/>
            </a:endParaRPr>
          </a:p>
        </p:txBody>
      </p:sp>
      <p:grpSp>
        <p:nvGrpSpPr>
          <p:cNvPr id="9" name="Gruppieren 8"/>
          <p:cNvGrpSpPr/>
          <p:nvPr/>
        </p:nvGrpSpPr>
        <p:grpSpPr>
          <a:xfrm>
            <a:off x="5739544" y="6400588"/>
            <a:ext cx="2018722" cy="257858"/>
            <a:chOff x="5739544" y="6400588"/>
            <a:chExt cx="2018722" cy="257858"/>
          </a:xfrm>
        </p:grpSpPr>
        <p:sp>
          <p:nvSpPr>
            <p:cNvPr id="10" name="Halbbogen 7"/>
            <p:cNvSpPr/>
            <p:nvPr/>
          </p:nvSpPr>
          <p:spPr>
            <a:xfrm rot="10800000">
              <a:off x="5739544"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Halbbogen 7"/>
            <p:cNvSpPr/>
            <p:nvPr/>
          </p:nvSpPr>
          <p:spPr>
            <a:xfrm rot="10800000">
              <a:off x="7063948"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Halbbogen 7"/>
            <p:cNvSpPr/>
            <p:nvPr/>
          </p:nvSpPr>
          <p:spPr>
            <a:xfrm rot="10800000">
              <a:off x="6414187" y="640058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3654696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8383960" cy="677317"/>
          </a:xfrm>
        </p:spPr>
        <p:txBody>
          <a:bodyPr>
            <a:normAutofit fontScale="90000"/>
          </a:bodyPr>
          <a:lstStyle/>
          <a:p>
            <a:pPr>
              <a:lnSpc>
                <a:spcPct val="115000"/>
              </a:lnSpc>
              <a:spcAft>
                <a:spcPts val="0"/>
              </a:spcAft>
            </a:pPr>
            <a:r>
              <a:rPr lang="de-DE" sz="3600" dirty="0">
                <a:latin typeface="Century Gothic" panose="020B0502020202020204" pitchFamily="34" charset="0"/>
                <a:ea typeface="Century Gothic" panose="020B0502020202020204" pitchFamily="34" charset="0"/>
                <a:cs typeface="Times New Roman" panose="02020603050405020304" pitchFamily="18" charset="0"/>
              </a:rPr>
              <a:t/>
            </a:r>
            <a:br>
              <a:rPr lang="de-DE" sz="3600" dirty="0">
                <a:latin typeface="Century Gothic" panose="020B0502020202020204" pitchFamily="34" charset="0"/>
                <a:ea typeface="Century Gothic" panose="020B0502020202020204" pitchFamily="34" charset="0"/>
                <a:cs typeface="Times New Roman" panose="02020603050405020304" pitchFamily="18" charset="0"/>
              </a:rPr>
            </a:br>
            <a:r>
              <a:rPr lang="de-DE" b="1"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Partnerwortdiktat am Donnerstag</a:t>
            </a:r>
            <a:r>
              <a:rPr lang="de-DE" sz="3600" dirty="0">
                <a:latin typeface="Century Gothic" panose="020B0502020202020204" pitchFamily="34" charset="0"/>
                <a:ea typeface="Century Gothic" panose="020B0502020202020204" pitchFamily="34" charset="0"/>
                <a:cs typeface="Times New Roman" panose="02020603050405020304" pitchFamily="18" charset="0"/>
              </a:rPr>
              <a:t/>
            </a:r>
            <a:br>
              <a:rPr lang="de-DE" sz="3600" dirty="0">
                <a:latin typeface="Century Gothic" panose="020B0502020202020204" pitchFamily="34" charset="0"/>
                <a:ea typeface="Century Gothic" panose="020B0502020202020204" pitchFamily="34" charset="0"/>
                <a:cs typeface="Times New Roman" panose="02020603050405020304" pitchFamily="18" charset="0"/>
              </a:rPr>
            </a:br>
            <a:endParaRPr lang="de-DE" dirty="0"/>
          </a:p>
        </p:txBody>
      </p:sp>
      <p:sp>
        <p:nvSpPr>
          <p:cNvPr id="3" name="Inhaltsplatzhalter 2"/>
          <p:cNvSpPr>
            <a:spLocks noGrp="1"/>
          </p:cNvSpPr>
          <p:nvPr>
            <p:ph idx="1"/>
          </p:nvPr>
        </p:nvSpPr>
        <p:spPr>
          <a:xfrm>
            <a:off x="457200" y="1600200"/>
            <a:ext cx="8383960" cy="4637111"/>
          </a:xfrm>
        </p:spPr>
        <p:txBody>
          <a:bodyPr>
            <a:normAutofit fontScale="92500"/>
          </a:bodyPr>
          <a:lstStyle/>
          <a:p>
            <a:pPr lvl="0">
              <a:lnSpc>
                <a:spcPct val="115000"/>
              </a:lnSpc>
              <a:buFont typeface="Courier New" panose="02070309020205020404" pitchFamily="49" charset="0"/>
              <a:buChar char="o"/>
            </a:pPr>
            <a:r>
              <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auf jeden Tisch 1 Blatt</a:t>
            </a:r>
          </a:p>
          <a:p>
            <a:pPr marL="0" lvl="0" indent="0">
              <a:lnSpc>
                <a:spcPct val="115000"/>
              </a:lnSpc>
              <a:buNone/>
            </a:pPr>
            <a:endParaRPr lang="de-DE" sz="20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Namen, Stufe, Datum eintragen</a:t>
            </a:r>
          </a:p>
          <a:p>
            <a:pPr marL="0" lvl="0" indent="0">
              <a:lnSpc>
                <a:spcPct val="115000"/>
              </a:lnSpc>
              <a:buNone/>
            </a:pPr>
            <a:endParaRPr lang="de-DE" sz="20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Wort diktieren </a:t>
            </a:r>
          </a:p>
          <a:p>
            <a:pPr marL="0" lvl="0" indent="0">
              <a:lnSpc>
                <a:spcPct val="115000"/>
              </a:lnSpc>
              <a:buNone/>
            </a:pPr>
            <a:endParaRPr lang="de-DE" sz="20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1. Kind fragt: „Was denkst du?“ – 2. Kind erklärt Schreibweise und schreibt Wort nach Diskussion – 1. Kind macht Bögen – Wechsel</a:t>
            </a:r>
          </a:p>
          <a:p>
            <a:pPr marL="0" lvl="0" indent="0">
              <a:lnSpc>
                <a:spcPct val="115000"/>
              </a:lnSpc>
              <a:buNone/>
            </a:pPr>
            <a:endParaRPr lang="de-DE" sz="20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24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Wort mit Bögen an Tafel schreiben zur sofortigen Kontrolle</a:t>
            </a:r>
            <a:endParaRPr lang="de-DE" sz="2000"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2"/>
          </p:nvPr>
        </p:nvSpPr>
        <p:spPr/>
        <p:txBody>
          <a:bodyPr/>
          <a:lstStyle/>
          <a:p>
            <a:fld id="{16C7CB04-8280-426B-AD9D-13D53293D92D}" type="slidenum">
              <a:rPr lang="de-DE" smtClean="0"/>
              <a:pPr/>
              <a:t>40</a:t>
            </a:fld>
            <a:endParaRPr lang="de-DE" dirty="0"/>
          </a:p>
        </p:txBody>
      </p:sp>
    </p:spTree>
    <p:extLst>
      <p:ext uri="{BB962C8B-B14F-4D97-AF65-F5344CB8AC3E}">
        <p14:creationId xmlns:p14="http://schemas.microsoft.com/office/powerpoint/2010/main" val="3868599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648072"/>
          </a:xfrm>
        </p:spPr>
        <p:txBody>
          <a:bodyPr>
            <a:normAutofit fontScale="90000"/>
          </a:bodyPr>
          <a:lstStyle/>
          <a:p>
            <a:r>
              <a:rPr lang="de-DE" sz="4200" b="1" dirty="0">
                <a:solidFill>
                  <a:srgbClr val="00B050"/>
                </a:solidFill>
                <a:latin typeface="Century Gothic" panose="020B0502020202020204" pitchFamily="34" charset="0"/>
                <a:cs typeface="Times New Roman" panose="02020603050405020304" pitchFamily="18" charset="0"/>
              </a:rPr>
              <a:t>Partnerwortdiktat</a:t>
            </a:r>
            <a:r>
              <a:rPr lang="de-DE" dirty="0">
                <a:latin typeface="Century Gothic" panose="020B0502020202020204" pitchFamily="34" charset="0"/>
                <a:ea typeface="Century Gothic" panose="020B0502020202020204" pitchFamily="34" charset="0"/>
                <a:cs typeface="Times New Roman" panose="02020603050405020304" pitchFamily="18" charset="0"/>
              </a:rPr>
              <a:t/>
            </a:r>
            <a:br>
              <a:rPr lang="de-DE" dirty="0">
                <a:latin typeface="Century Gothic" panose="020B0502020202020204" pitchFamily="34" charset="0"/>
                <a:ea typeface="Century Gothic" panose="020B0502020202020204" pitchFamily="34" charset="0"/>
                <a:cs typeface="Times New Roman" panose="02020603050405020304" pitchFamily="18" charset="0"/>
              </a:rPr>
            </a:br>
            <a:endParaRPr lang="de-DE" dirty="0"/>
          </a:p>
        </p:txBody>
      </p:sp>
      <p:sp>
        <p:nvSpPr>
          <p:cNvPr id="3" name="Inhaltsplatzhalter 2"/>
          <p:cNvSpPr>
            <a:spLocks noGrp="1"/>
          </p:cNvSpPr>
          <p:nvPr>
            <p:ph idx="1"/>
          </p:nvPr>
        </p:nvSpPr>
        <p:spPr>
          <a:xfrm>
            <a:off x="457200" y="1340768"/>
            <a:ext cx="8507288" cy="4752528"/>
          </a:xfrm>
        </p:spPr>
        <p:txBody>
          <a:bodyPr>
            <a:normAutofit/>
          </a:bodyPr>
          <a:lstStyle/>
          <a:p>
            <a:pPr marR="14605" lvl="0">
              <a:lnSpc>
                <a:spcPct val="115000"/>
              </a:lnSpc>
              <a:spcAft>
                <a:spcPts val="1000"/>
              </a:spcAft>
              <a:buFont typeface="+mj-lt"/>
              <a:buAutoNum type="arabicPeriod"/>
            </a:pPr>
            <a:r>
              <a:rPr lang="de-DE" sz="2600" dirty="0">
                <a:solidFill>
                  <a:srgbClr val="00B050"/>
                </a:solidFill>
                <a:latin typeface="Century Gothic" panose="020B0502020202020204" pitchFamily="34" charset="0"/>
                <a:cs typeface="Times New Roman" panose="02020603050405020304" pitchFamily="18" charset="0"/>
              </a:rPr>
              <a:t>Chef „Was </a:t>
            </a:r>
            <a:r>
              <a:rPr lang="de-DE" sz="2600" dirty="0" err="1">
                <a:solidFill>
                  <a:srgbClr val="00B050"/>
                </a:solidFill>
                <a:latin typeface="Century Gothic" panose="020B0502020202020204" pitchFamily="34" charset="0"/>
                <a:cs typeface="Times New Roman" panose="02020603050405020304" pitchFamily="18" charset="0"/>
              </a:rPr>
              <a:t>denksch</a:t>
            </a:r>
            <a:r>
              <a:rPr lang="de-DE" sz="2600" dirty="0">
                <a:solidFill>
                  <a:srgbClr val="00B050"/>
                </a:solidFill>
                <a:latin typeface="Century Gothic" panose="020B0502020202020204" pitchFamily="34" charset="0"/>
                <a:cs typeface="Times New Roman" panose="02020603050405020304" pitchFamily="18" charset="0"/>
              </a:rPr>
              <a:t>?“</a:t>
            </a:r>
          </a:p>
          <a:p>
            <a:pPr lvl="0">
              <a:lnSpc>
                <a:spcPct val="115000"/>
              </a:lnSpc>
              <a:buFont typeface="+mj-lt"/>
              <a:buAutoNum type="arabicPeriod"/>
            </a:pPr>
            <a:r>
              <a:rPr lang="de-DE" sz="2600" dirty="0">
                <a:solidFill>
                  <a:srgbClr val="00B050"/>
                </a:solidFill>
                <a:latin typeface="Century Gothic" panose="020B0502020202020204" pitchFamily="34" charset="0"/>
                <a:cs typeface="Times New Roman" panose="02020603050405020304" pitchFamily="18" charset="0"/>
              </a:rPr>
              <a:t>Schreiber fasst seine Rechtschreibgedanken in Worte</a:t>
            </a:r>
          </a:p>
          <a:p>
            <a:pPr lvl="0">
              <a:lnSpc>
                <a:spcPct val="115000"/>
              </a:lnSpc>
              <a:buFont typeface="+mj-lt"/>
              <a:buAutoNum type="arabicPeriod"/>
            </a:pPr>
            <a:r>
              <a:rPr lang="de-DE" sz="2600" dirty="0">
                <a:solidFill>
                  <a:srgbClr val="00B050"/>
                </a:solidFill>
                <a:latin typeface="Century Gothic" panose="020B0502020202020204" pitchFamily="34" charset="0"/>
                <a:cs typeface="Times New Roman" panose="02020603050405020304" pitchFamily="18" charset="0"/>
              </a:rPr>
              <a:t>Chef „Ok!“</a:t>
            </a:r>
          </a:p>
          <a:p>
            <a:pPr lvl="0">
              <a:lnSpc>
                <a:spcPct val="115000"/>
              </a:lnSpc>
              <a:buFont typeface="+mj-lt"/>
              <a:buAutoNum type="arabicPeriod"/>
            </a:pPr>
            <a:r>
              <a:rPr lang="de-DE" sz="2600" dirty="0">
                <a:solidFill>
                  <a:srgbClr val="00B050"/>
                </a:solidFill>
                <a:latin typeface="Century Gothic" panose="020B0502020202020204" pitchFamily="34" charset="0"/>
                <a:cs typeface="Times New Roman" panose="02020603050405020304" pitchFamily="18" charset="0"/>
              </a:rPr>
              <a:t>Schreiber schreibt Wort auf</a:t>
            </a:r>
          </a:p>
          <a:p>
            <a:pPr lvl="0">
              <a:lnSpc>
                <a:spcPct val="115000"/>
              </a:lnSpc>
              <a:buFont typeface="+mj-lt"/>
              <a:buAutoNum type="arabicPeriod"/>
            </a:pPr>
            <a:r>
              <a:rPr lang="de-DE" sz="2600" dirty="0">
                <a:solidFill>
                  <a:srgbClr val="00B050"/>
                </a:solidFill>
                <a:latin typeface="Century Gothic" panose="020B0502020202020204" pitchFamily="34" charset="0"/>
                <a:cs typeface="Times New Roman" panose="02020603050405020304" pitchFamily="18" charset="0"/>
              </a:rPr>
              <a:t>Chef setzt Bögen unter Wort, vergleicht mit Tafel &gt; Haken</a:t>
            </a:r>
          </a:p>
          <a:p>
            <a:pPr lvl="0">
              <a:lnSpc>
                <a:spcPct val="115000"/>
              </a:lnSpc>
              <a:spcAft>
                <a:spcPts val="1000"/>
              </a:spcAft>
              <a:buFont typeface="+mj-lt"/>
              <a:buAutoNum type="arabicPeriod"/>
            </a:pPr>
            <a:r>
              <a:rPr lang="de-DE" sz="2600" dirty="0">
                <a:solidFill>
                  <a:srgbClr val="00B050"/>
                </a:solidFill>
                <a:latin typeface="Century Gothic" panose="020B0502020202020204" pitchFamily="34" charset="0"/>
                <a:cs typeface="Times New Roman" panose="02020603050405020304" pitchFamily="18" charset="0"/>
              </a:rPr>
              <a:t>Nächstes Wort und Wechsel der Rollen</a:t>
            </a:r>
            <a:endParaRPr lang="de-DE" dirty="0"/>
          </a:p>
        </p:txBody>
      </p:sp>
      <p:sp>
        <p:nvSpPr>
          <p:cNvPr id="4" name="Foliennummernplatzhalter 3"/>
          <p:cNvSpPr>
            <a:spLocks noGrp="1"/>
          </p:cNvSpPr>
          <p:nvPr>
            <p:ph type="sldNum" sz="quarter" idx="12"/>
          </p:nvPr>
        </p:nvSpPr>
        <p:spPr/>
        <p:txBody>
          <a:bodyPr/>
          <a:lstStyle/>
          <a:p>
            <a:fld id="{16C7CB04-8280-426B-AD9D-13D53293D92D}" type="slidenum">
              <a:rPr lang="de-DE" smtClean="0"/>
              <a:pPr/>
              <a:t>41</a:t>
            </a:fld>
            <a:endParaRPr lang="de-DE" dirty="0"/>
          </a:p>
        </p:txBody>
      </p:sp>
    </p:spTree>
    <p:extLst>
      <p:ext uri="{BB962C8B-B14F-4D97-AF65-F5344CB8AC3E}">
        <p14:creationId xmlns:p14="http://schemas.microsoft.com/office/powerpoint/2010/main" val="3380558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C7CB04-8280-426B-AD9D-13D53293D92D}" type="slidenum">
              <a:rPr lang="de-DE" smtClean="0"/>
              <a:pPr/>
              <a:t>42</a:t>
            </a:fld>
            <a:endParaRPr lang="de-DE" dirty="0"/>
          </a:p>
        </p:txBody>
      </p:sp>
      <p:sp>
        <p:nvSpPr>
          <p:cNvPr id="5" name="Rectangle 1"/>
          <p:cNvSpPr>
            <a:spLocks noGrp="1" noChangeArrowheads="1"/>
          </p:cNvSpPr>
          <p:nvPr>
            <p:ph type="title"/>
          </p:nvPr>
        </p:nvSpPr>
        <p:spPr bwMode="auto">
          <a:xfrm>
            <a:off x="1187625" y="384473"/>
            <a:ext cx="612067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de-DE" altLang="de-DE" sz="3600" b="0" i="0" u="none" strike="noStrike" cap="none" normalizeH="0" baseline="0" dirty="0">
                <a:ln>
                  <a:noFill/>
                </a:ln>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Satzdiktat</a:t>
            </a:r>
            <a:r>
              <a:rPr kumimoji="0" lang="de-DE" altLang="de-DE" sz="1400" b="1" i="0" u="none" strike="noStrike" cap="none" normalizeH="0" baseline="0" dirty="0">
                <a:ln>
                  <a:noFill/>
                </a:ln>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ea typeface="Century Gothic" panose="020B0502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Times New Roman" panose="02020603050405020304" pitchFamily="18" charset="0"/>
              </a:rPr>
              <a:t>Ich heiße</a:t>
            </a:r>
            <a:r>
              <a:rPr kumimoji="0" lang="de-DE" altLang="de-DE" sz="1400" b="1"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Times New Roman" panose="02020603050405020304" pitchFamily="18" charset="0"/>
              </a:rPr>
              <a:t> </a:t>
            </a:r>
            <a:r>
              <a:rPr kumimoji="0" lang="de-DE" altLang="de-DE" sz="1800" b="1"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Times New Roman" panose="02020603050405020304" pitchFamily="18" charset="0"/>
              </a:rPr>
              <a:t>______________        </a:t>
            </a:r>
            <a:r>
              <a:rPr kumimoji="0" lang="de-DE" altLang="de-DE" sz="1400" b="0"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Times New Roman" panose="02020603050405020304" pitchFamily="18" charset="0"/>
              </a:rPr>
              <a:t>Datum</a:t>
            </a:r>
            <a:r>
              <a:rPr kumimoji="0" lang="de-DE" altLang="de-DE" sz="1800" b="1"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Times New Roman" panose="02020603050405020304" pitchFamily="18" charset="0"/>
              </a:rPr>
              <a:t> _______</a:t>
            </a:r>
            <a:r>
              <a:rPr kumimoji="0" lang="de-DE" altLang="de-DE" sz="600" b="0" i="0" u="none" strike="noStrike" cap="none" normalizeH="0" baseline="0" dirty="0">
                <a:ln>
                  <a:noFill/>
                </a:ln>
                <a:solidFill>
                  <a:schemeClr val="tx1"/>
                </a:solidFill>
                <a:effectLst/>
                <a:latin typeface="Arial" panose="020B060402020202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elle 6"/>
          <p:cNvGraphicFramePr>
            <a:graphicFrameLocks noGrp="1"/>
          </p:cNvGraphicFramePr>
          <p:nvPr/>
        </p:nvGraphicFramePr>
        <p:xfrm>
          <a:off x="1187624" y="1600199"/>
          <a:ext cx="5832648" cy="4421090"/>
        </p:xfrm>
        <a:graphic>
          <a:graphicData uri="http://schemas.openxmlformats.org/drawingml/2006/table">
            <a:tbl>
              <a:tblPr/>
              <a:tblGrid>
                <a:gridCol w="209205">
                  <a:extLst>
                    <a:ext uri="{9D8B030D-6E8A-4147-A177-3AD203B41FA5}">
                      <a16:colId xmlns:a16="http://schemas.microsoft.com/office/drawing/2014/main" xmlns="" val="465509407"/>
                    </a:ext>
                  </a:extLst>
                </a:gridCol>
                <a:gridCol w="5623443">
                  <a:extLst>
                    <a:ext uri="{9D8B030D-6E8A-4147-A177-3AD203B41FA5}">
                      <a16:colId xmlns:a16="http://schemas.microsoft.com/office/drawing/2014/main" xmlns="" val="2861048612"/>
                    </a:ext>
                  </a:extLst>
                </a:gridCol>
              </a:tblGrid>
              <a:tr h="884218">
                <a:tc>
                  <a:txBody>
                    <a:bodyPr/>
                    <a:lstStyle/>
                    <a:p>
                      <a:pPr algn="ctr">
                        <a:lnSpc>
                          <a:spcPct val="115000"/>
                        </a:lnSpc>
                        <a:spcAft>
                          <a:spcPts val="1000"/>
                        </a:spcAft>
                      </a:pPr>
                      <a:r>
                        <a:rPr lang="de-DE" sz="1800" b="1">
                          <a:effectLst/>
                          <a:latin typeface="Century Gothic" panose="020B0502020202020204" pitchFamily="34" charset="0"/>
                          <a:ea typeface="Century Gothic" panose="020B0502020202020204" pitchFamily="34" charset="0"/>
                          <a:cs typeface="Times New Roman" panose="02020603050405020304" pitchFamily="18" charset="0"/>
                        </a:rPr>
                        <a:t>1</a:t>
                      </a:r>
                      <a:endParaRPr lang="de-DE" sz="12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9503" marR="395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 </a:t>
                      </a:r>
                    </a:p>
                    <a:p>
                      <a:pPr algn="l">
                        <a:lnSpc>
                          <a:spcPct val="115000"/>
                        </a:lnSpc>
                        <a:spcAft>
                          <a:spcPts val="1000"/>
                        </a:spcAft>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_______________________________________________________________________</a:t>
                      </a:r>
                    </a:p>
                  </a:txBody>
                  <a:tcPr marL="39503" marR="395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4432592"/>
                  </a:ext>
                </a:extLst>
              </a:tr>
              <a:tr h="884218">
                <a:tc>
                  <a:txBody>
                    <a:bodyPr/>
                    <a:lstStyle/>
                    <a:p>
                      <a:pPr algn="ctr">
                        <a:lnSpc>
                          <a:spcPct val="115000"/>
                        </a:lnSpc>
                        <a:spcAft>
                          <a:spcPts val="1000"/>
                        </a:spcAft>
                      </a:pPr>
                      <a:r>
                        <a:rPr lang="de-DE" sz="1800" b="1">
                          <a:effectLst/>
                          <a:latin typeface="Century Gothic" panose="020B0502020202020204" pitchFamily="34" charset="0"/>
                          <a:ea typeface="Century Gothic" panose="020B0502020202020204" pitchFamily="34" charset="0"/>
                          <a:cs typeface="Times New Roman" panose="02020603050405020304" pitchFamily="18" charset="0"/>
                        </a:rPr>
                        <a:t>2</a:t>
                      </a:r>
                      <a:endParaRPr lang="de-DE" sz="12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9503" marR="395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200">
                          <a:effectLst/>
                          <a:latin typeface="Century Gothic" panose="020B0502020202020204" pitchFamily="34" charset="0"/>
                          <a:ea typeface="Century Gothic" panose="020B0502020202020204" pitchFamily="34" charset="0"/>
                          <a:cs typeface="Times New Roman" panose="02020603050405020304" pitchFamily="18" charset="0"/>
                        </a:rPr>
                        <a:t> </a:t>
                      </a:r>
                    </a:p>
                    <a:p>
                      <a:pPr algn="l">
                        <a:lnSpc>
                          <a:spcPct val="115000"/>
                        </a:lnSpc>
                        <a:spcAft>
                          <a:spcPts val="1000"/>
                        </a:spcAft>
                      </a:pPr>
                      <a:r>
                        <a:rPr lang="de-DE" sz="1200">
                          <a:effectLst/>
                          <a:latin typeface="Century Gothic" panose="020B0502020202020204" pitchFamily="34" charset="0"/>
                          <a:ea typeface="Century Gothic" panose="020B0502020202020204" pitchFamily="34" charset="0"/>
                          <a:cs typeface="Times New Roman" panose="02020603050405020304" pitchFamily="18" charset="0"/>
                        </a:rPr>
                        <a:t>_______________________________________________________________________</a:t>
                      </a:r>
                    </a:p>
                  </a:txBody>
                  <a:tcPr marL="39503" marR="395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01353955"/>
                  </a:ext>
                </a:extLst>
              </a:tr>
              <a:tr h="884218">
                <a:tc>
                  <a:txBody>
                    <a:bodyPr/>
                    <a:lstStyle/>
                    <a:p>
                      <a:pPr algn="ctr">
                        <a:lnSpc>
                          <a:spcPct val="115000"/>
                        </a:lnSpc>
                        <a:spcAft>
                          <a:spcPts val="1000"/>
                        </a:spcAft>
                      </a:pPr>
                      <a:r>
                        <a:rPr lang="de-DE" sz="1800" b="1" dirty="0">
                          <a:effectLst/>
                          <a:latin typeface="Century Gothic" panose="020B0502020202020204" pitchFamily="34" charset="0"/>
                          <a:ea typeface="Century Gothic" panose="020B0502020202020204" pitchFamily="34" charset="0"/>
                          <a:cs typeface="Times New Roman" panose="02020603050405020304" pitchFamily="18" charset="0"/>
                        </a:rPr>
                        <a:t>3</a:t>
                      </a:r>
                      <a:endParaRPr lang="de-DE" sz="12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9503" marR="395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 </a:t>
                      </a:r>
                    </a:p>
                    <a:p>
                      <a:pPr algn="l">
                        <a:lnSpc>
                          <a:spcPct val="115000"/>
                        </a:lnSpc>
                        <a:spcAft>
                          <a:spcPts val="1000"/>
                        </a:spcAft>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_______________________________________________________________________</a:t>
                      </a:r>
                    </a:p>
                  </a:txBody>
                  <a:tcPr marL="39503" marR="395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6344720"/>
                  </a:ext>
                </a:extLst>
              </a:tr>
              <a:tr h="884218">
                <a:tc>
                  <a:txBody>
                    <a:bodyPr/>
                    <a:lstStyle/>
                    <a:p>
                      <a:pPr algn="ctr">
                        <a:lnSpc>
                          <a:spcPct val="115000"/>
                        </a:lnSpc>
                        <a:spcAft>
                          <a:spcPts val="1000"/>
                        </a:spcAft>
                      </a:pPr>
                      <a:r>
                        <a:rPr lang="de-DE" sz="1800" b="1">
                          <a:effectLst/>
                          <a:latin typeface="Century Gothic" panose="020B0502020202020204" pitchFamily="34" charset="0"/>
                          <a:ea typeface="Century Gothic" panose="020B0502020202020204" pitchFamily="34" charset="0"/>
                          <a:cs typeface="Times New Roman" panose="02020603050405020304" pitchFamily="18" charset="0"/>
                        </a:rPr>
                        <a:t>4</a:t>
                      </a:r>
                      <a:endParaRPr lang="de-DE" sz="12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9503" marR="395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200">
                          <a:effectLst/>
                          <a:latin typeface="Century Gothic" panose="020B0502020202020204" pitchFamily="34" charset="0"/>
                          <a:ea typeface="Century Gothic" panose="020B0502020202020204" pitchFamily="34" charset="0"/>
                          <a:cs typeface="Times New Roman" panose="02020603050405020304" pitchFamily="18" charset="0"/>
                        </a:rPr>
                        <a:t> </a:t>
                      </a:r>
                    </a:p>
                    <a:p>
                      <a:pPr algn="l">
                        <a:lnSpc>
                          <a:spcPct val="115000"/>
                        </a:lnSpc>
                        <a:spcAft>
                          <a:spcPts val="1000"/>
                        </a:spcAft>
                      </a:pPr>
                      <a:r>
                        <a:rPr lang="de-DE" sz="1200">
                          <a:effectLst/>
                          <a:latin typeface="Century Gothic" panose="020B0502020202020204" pitchFamily="34" charset="0"/>
                          <a:ea typeface="Century Gothic" panose="020B0502020202020204" pitchFamily="34" charset="0"/>
                          <a:cs typeface="Times New Roman" panose="02020603050405020304" pitchFamily="18" charset="0"/>
                        </a:rPr>
                        <a:t>_______________________________________________________________________</a:t>
                      </a:r>
                    </a:p>
                  </a:txBody>
                  <a:tcPr marL="39503" marR="395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729094"/>
                  </a:ext>
                </a:extLst>
              </a:tr>
              <a:tr h="884218">
                <a:tc>
                  <a:txBody>
                    <a:bodyPr/>
                    <a:lstStyle/>
                    <a:p>
                      <a:pPr algn="ctr">
                        <a:lnSpc>
                          <a:spcPct val="115000"/>
                        </a:lnSpc>
                        <a:spcAft>
                          <a:spcPts val="1000"/>
                        </a:spcAft>
                      </a:pPr>
                      <a:r>
                        <a:rPr lang="de-DE" sz="1800" b="1">
                          <a:effectLst/>
                          <a:latin typeface="Century Gothic" panose="020B0502020202020204" pitchFamily="34" charset="0"/>
                          <a:ea typeface="Century Gothic" panose="020B0502020202020204" pitchFamily="34" charset="0"/>
                          <a:cs typeface="Times New Roman" panose="02020603050405020304" pitchFamily="18" charset="0"/>
                        </a:rPr>
                        <a:t>5</a:t>
                      </a:r>
                      <a:endParaRPr lang="de-DE" sz="12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9503" marR="395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 </a:t>
                      </a:r>
                    </a:p>
                    <a:p>
                      <a:pPr algn="l">
                        <a:lnSpc>
                          <a:spcPct val="115000"/>
                        </a:lnSpc>
                        <a:spcAft>
                          <a:spcPts val="1000"/>
                        </a:spcAft>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_______________________________________________________________________</a:t>
                      </a:r>
                    </a:p>
                  </a:txBody>
                  <a:tcPr marL="39503" marR="395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15032388"/>
                  </a:ext>
                </a:extLst>
              </a:tr>
            </a:tbl>
          </a:graphicData>
        </a:graphic>
      </p:graphicFrame>
      <p:pic>
        <p:nvPicPr>
          <p:cNvPr id="12" name="Bild 1"/>
          <p:cNvPicPr/>
          <p:nvPr/>
        </p:nvPicPr>
        <p:blipFill>
          <a:blip r:embed="rId2" cstate="print"/>
          <a:srcRect/>
          <a:stretch>
            <a:fillRect/>
          </a:stretch>
        </p:blipFill>
        <p:spPr bwMode="auto">
          <a:xfrm>
            <a:off x="6110287" y="474663"/>
            <a:ext cx="885825" cy="742950"/>
          </a:xfrm>
          <a:prstGeom prst="rect">
            <a:avLst/>
          </a:prstGeom>
          <a:noFill/>
          <a:ln w="9525">
            <a:noFill/>
            <a:miter lim="800000"/>
            <a:headEnd/>
            <a:tailEnd/>
          </a:ln>
        </p:spPr>
      </p:pic>
    </p:spTree>
    <p:extLst>
      <p:ext uri="{BB962C8B-B14F-4D97-AF65-F5344CB8AC3E}">
        <p14:creationId xmlns:p14="http://schemas.microsoft.com/office/powerpoint/2010/main" val="1230317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96752"/>
            <a:ext cx="8383960" cy="101253"/>
          </a:xfrm>
        </p:spPr>
        <p:txBody>
          <a:bodyPr>
            <a:normAutofit fontScale="90000"/>
          </a:bodyPr>
          <a:lstStyle/>
          <a:p>
            <a:pPr>
              <a:lnSpc>
                <a:spcPct val="115000"/>
              </a:lnSpc>
              <a:spcAft>
                <a:spcPts val="0"/>
              </a:spcAft>
            </a:pPr>
            <a:r>
              <a:rPr lang="de-DE" sz="3600" dirty="0">
                <a:latin typeface="Century Gothic" panose="020B0502020202020204" pitchFamily="34" charset="0"/>
                <a:ea typeface="Century Gothic" panose="020B0502020202020204" pitchFamily="34" charset="0"/>
                <a:cs typeface="Times New Roman" panose="02020603050405020304" pitchFamily="18" charset="0"/>
              </a:rPr>
              <a:t/>
            </a:r>
            <a:br>
              <a:rPr lang="de-DE" sz="3600" dirty="0">
                <a:latin typeface="Century Gothic" panose="020B0502020202020204" pitchFamily="34" charset="0"/>
                <a:ea typeface="Century Gothic" panose="020B0502020202020204" pitchFamily="34" charset="0"/>
                <a:cs typeface="Times New Roman" panose="02020603050405020304" pitchFamily="18" charset="0"/>
              </a:rPr>
            </a:br>
            <a:r>
              <a:rPr lang="de-DE" b="1"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Satzdiktat am Freitag</a:t>
            </a:r>
            <a:r>
              <a:rPr lang="de-DE" sz="3600" dirty="0">
                <a:latin typeface="Century Gothic" panose="020B0502020202020204" pitchFamily="34" charset="0"/>
                <a:ea typeface="Century Gothic" panose="020B0502020202020204" pitchFamily="34" charset="0"/>
                <a:cs typeface="Times New Roman" panose="02020603050405020304" pitchFamily="18" charset="0"/>
              </a:rPr>
              <a:t/>
            </a:r>
            <a:br>
              <a:rPr lang="de-DE" sz="3600" dirty="0">
                <a:latin typeface="Century Gothic" panose="020B0502020202020204" pitchFamily="34" charset="0"/>
                <a:ea typeface="Century Gothic" panose="020B0502020202020204" pitchFamily="34" charset="0"/>
                <a:cs typeface="Times New Roman" panose="02020603050405020304" pitchFamily="18" charset="0"/>
              </a:rPr>
            </a:br>
            <a:r>
              <a:rPr lang="de-DE" sz="3600" dirty="0">
                <a:latin typeface="Century Gothic" panose="020B0502020202020204" pitchFamily="34" charset="0"/>
                <a:ea typeface="Century Gothic" panose="020B0502020202020204" pitchFamily="34" charset="0"/>
                <a:cs typeface="Times New Roman" panose="02020603050405020304" pitchFamily="18" charset="0"/>
              </a:rPr>
              <a:t/>
            </a:r>
            <a:br>
              <a:rPr lang="de-DE" sz="3600" dirty="0">
                <a:latin typeface="Century Gothic" panose="020B0502020202020204" pitchFamily="34" charset="0"/>
                <a:ea typeface="Century Gothic" panose="020B0502020202020204" pitchFamily="34" charset="0"/>
                <a:cs typeface="Times New Roman" panose="02020603050405020304" pitchFamily="18" charset="0"/>
              </a:rPr>
            </a:br>
            <a:endParaRPr lang="de-DE" dirty="0"/>
          </a:p>
        </p:txBody>
      </p:sp>
      <p:sp>
        <p:nvSpPr>
          <p:cNvPr id="3" name="Inhaltsplatzhalter 2"/>
          <p:cNvSpPr>
            <a:spLocks noGrp="1"/>
          </p:cNvSpPr>
          <p:nvPr>
            <p:ph idx="1"/>
          </p:nvPr>
        </p:nvSpPr>
        <p:spPr>
          <a:xfrm>
            <a:off x="457200" y="1600200"/>
            <a:ext cx="8383960" cy="4637111"/>
          </a:xfrm>
        </p:spPr>
        <p:txBody>
          <a:bodyPr>
            <a:normAutofit fontScale="92500" lnSpcReduction="10000"/>
          </a:bodyPr>
          <a:lstStyle/>
          <a:p>
            <a:pPr>
              <a:lnSpc>
                <a:spcPct val="115000"/>
              </a:lnSpc>
              <a:buFont typeface="Wingdings" panose="05000000000000000000" pitchFamily="2" charset="2"/>
              <a:buChar char="v"/>
            </a:pPr>
            <a:r>
              <a:rPr lang="de-DE" sz="2400" dirty="0">
                <a:solidFill>
                  <a:srgbClr val="00B050"/>
                </a:solidFill>
                <a:latin typeface="Century Gothic" panose="020B0502020202020204" pitchFamily="34" charset="0"/>
                <a:cs typeface="Times New Roman" panose="02020603050405020304" pitchFamily="18" charset="0"/>
              </a:rPr>
              <a:t>Kinder an Einzeltischen, Blick zu mir</a:t>
            </a:r>
          </a:p>
          <a:p>
            <a:pPr>
              <a:lnSpc>
                <a:spcPct val="115000"/>
              </a:lnSpc>
              <a:buFont typeface="Wingdings" panose="05000000000000000000" pitchFamily="2" charset="2"/>
              <a:buChar char="v"/>
            </a:pPr>
            <a:r>
              <a:rPr lang="de-DE" sz="2400" dirty="0">
                <a:solidFill>
                  <a:srgbClr val="00B050"/>
                </a:solidFill>
                <a:latin typeface="Century Gothic" panose="020B0502020202020204" pitchFamily="34" charset="0"/>
                <a:cs typeface="Times New Roman" panose="02020603050405020304" pitchFamily="18" charset="0"/>
              </a:rPr>
              <a:t>Füller + grüner Stift + Hausaufgabenordner bereitlegen</a:t>
            </a:r>
          </a:p>
          <a:p>
            <a:pPr>
              <a:lnSpc>
                <a:spcPct val="115000"/>
              </a:lnSpc>
              <a:buFont typeface="Wingdings" panose="05000000000000000000" pitchFamily="2" charset="2"/>
              <a:buChar char="v"/>
            </a:pPr>
            <a:r>
              <a:rPr lang="de-DE" sz="2400" dirty="0">
                <a:solidFill>
                  <a:srgbClr val="00B050"/>
                </a:solidFill>
                <a:latin typeface="Century Gothic" panose="020B0502020202020204" pitchFamily="34" charset="0"/>
                <a:cs typeface="Times New Roman" panose="02020603050405020304" pitchFamily="18" charset="0"/>
              </a:rPr>
              <a:t>Name, Stufe und Datum eintragen</a:t>
            </a:r>
          </a:p>
          <a:p>
            <a:pPr>
              <a:lnSpc>
                <a:spcPct val="115000"/>
              </a:lnSpc>
              <a:buFont typeface="Wingdings" panose="05000000000000000000" pitchFamily="2" charset="2"/>
              <a:buChar char="v"/>
            </a:pPr>
            <a:r>
              <a:rPr lang="de-DE" sz="2400" dirty="0">
                <a:solidFill>
                  <a:srgbClr val="00B050"/>
                </a:solidFill>
                <a:latin typeface="Century Gothic" panose="020B0502020202020204" pitchFamily="34" charset="0"/>
                <a:cs typeface="Times New Roman" panose="02020603050405020304" pitchFamily="18" charset="0"/>
              </a:rPr>
              <a:t>Ich lese Satz vor. Gemeinsam silbiert sprechen, spielen, zählen und Stopp sagen</a:t>
            </a:r>
          </a:p>
          <a:p>
            <a:pPr>
              <a:lnSpc>
                <a:spcPct val="115000"/>
              </a:lnSpc>
              <a:buFont typeface="Wingdings" panose="05000000000000000000" pitchFamily="2" charset="2"/>
              <a:buChar char="v"/>
            </a:pPr>
            <a:r>
              <a:rPr lang="de-DE" sz="2400" dirty="0">
                <a:solidFill>
                  <a:srgbClr val="00B050"/>
                </a:solidFill>
                <a:latin typeface="Century Gothic" panose="020B0502020202020204" pitchFamily="34" charset="0"/>
                <a:cs typeface="Times New Roman" panose="02020603050405020304" pitchFamily="18" charset="0"/>
              </a:rPr>
              <a:t>Diktieren mit Ampel</a:t>
            </a:r>
          </a:p>
          <a:p>
            <a:pPr>
              <a:lnSpc>
                <a:spcPct val="115000"/>
              </a:lnSpc>
              <a:buFont typeface="Wingdings" panose="05000000000000000000" pitchFamily="2" charset="2"/>
              <a:buChar char="v"/>
            </a:pPr>
            <a:r>
              <a:rPr lang="de-DE" sz="2400" dirty="0">
                <a:solidFill>
                  <a:srgbClr val="00B050"/>
                </a:solidFill>
                <a:latin typeface="Century Gothic" panose="020B0502020202020204" pitchFamily="34" charset="0"/>
                <a:cs typeface="Times New Roman" panose="02020603050405020304" pitchFamily="18" charset="0"/>
              </a:rPr>
              <a:t>Langsam und schön schreiben. Bögen, Punkte und Striche kontrollieren</a:t>
            </a:r>
          </a:p>
          <a:p>
            <a:pPr>
              <a:lnSpc>
                <a:spcPct val="115000"/>
              </a:lnSpc>
              <a:buFont typeface="Wingdings" panose="05000000000000000000" pitchFamily="2" charset="2"/>
              <a:buChar char="v"/>
            </a:pPr>
            <a:r>
              <a:rPr lang="de-DE" sz="2400" dirty="0">
                <a:solidFill>
                  <a:srgbClr val="00B050"/>
                </a:solidFill>
                <a:latin typeface="Century Gothic" panose="020B0502020202020204" pitchFamily="34" charset="0"/>
                <a:cs typeface="Times New Roman" panose="02020603050405020304" pitchFamily="18" charset="0"/>
              </a:rPr>
              <a:t>Ab Stufe 10 letzten Satz mit Schritten alleine schreiben</a:t>
            </a:r>
          </a:p>
          <a:p>
            <a:pPr>
              <a:lnSpc>
                <a:spcPct val="115000"/>
              </a:lnSpc>
              <a:buFont typeface="Wingdings" panose="05000000000000000000" pitchFamily="2" charset="2"/>
              <a:buChar char="v"/>
            </a:pPr>
            <a:r>
              <a:rPr lang="de-DE" sz="2400" dirty="0">
                <a:solidFill>
                  <a:srgbClr val="00B050"/>
                </a:solidFill>
                <a:latin typeface="Century Gothic" panose="020B0502020202020204" pitchFamily="34" charset="0"/>
                <a:cs typeface="Times New Roman" panose="02020603050405020304" pitchFamily="18" charset="0"/>
              </a:rPr>
              <a:t>5 Minuten Kontrolle mit Hausaufgabenordner und grünem Stift</a:t>
            </a:r>
          </a:p>
          <a:p>
            <a:endParaRPr lang="de-DE" dirty="0"/>
          </a:p>
        </p:txBody>
      </p:sp>
      <p:sp>
        <p:nvSpPr>
          <p:cNvPr id="4" name="Foliennummernplatzhalter 3"/>
          <p:cNvSpPr>
            <a:spLocks noGrp="1"/>
          </p:cNvSpPr>
          <p:nvPr>
            <p:ph type="sldNum" sz="quarter" idx="12"/>
          </p:nvPr>
        </p:nvSpPr>
        <p:spPr/>
        <p:txBody>
          <a:bodyPr/>
          <a:lstStyle/>
          <a:p>
            <a:fld id="{16C7CB04-8280-426B-AD9D-13D53293D92D}" type="slidenum">
              <a:rPr lang="de-DE" smtClean="0"/>
              <a:pPr/>
              <a:t>43</a:t>
            </a:fld>
            <a:endParaRPr lang="de-DE" dirty="0"/>
          </a:p>
        </p:txBody>
      </p:sp>
    </p:spTree>
    <p:extLst>
      <p:ext uri="{BB962C8B-B14F-4D97-AF65-F5344CB8AC3E}">
        <p14:creationId xmlns:p14="http://schemas.microsoft.com/office/powerpoint/2010/main" val="2415557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rmAutofit fontScale="90000"/>
          </a:bodyPr>
          <a:lstStyle/>
          <a:p>
            <a:pPr marL="342900" marR="14605" lvl="0" indent="450215">
              <a:lnSpc>
                <a:spcPct val="115000"/>
              </a:lnSpc>
              <a:spcBef>
                <a:spcPct val="20000"/>
              </a:spcBef>
              <a:spcAft>
                <a:spcPts val="1000"/>
              </a:spcAft>
            </a:pPr>
            <a:r>
              <a:rPr lang="de-DE" b="1" dirty="0">
                <a:solidFill>
                  <a:srgbClr val="00B050"/>
                </a:solidFill>
                <a:latin typeface="Century Gothic" panose="020B0502020202020204" pitchFamily="34" charset="0"/>
                <a:cs typeface="Times New Roman" panose="02020603050405020304" pitchFamily="18" charset="0"/>
              </a:rPr>
              <a:t>Satzdiktat</a:t>
            </a:r>
            <a:r>
              <a:rPr lang="de-DE" sz="2200" dirty="0">
                <a:solidFill>
                  <a:prstClr val="black"/>
                </a:solidFill>
                <a:latin typeface="Century Gothic" panose="020B0502020202020204" pitchFamily="34" charset="0"/>
                <a:ea typeface="Century Gothic" panose="020B0502020202020204" pitchFamily="34" charset="0"/>
                <a:cs typeface="Times New Roman" panose="02020603050405020304" pitchFamily="18" charset="0"/>
              </a:rPr>
              <a:t/>
            </a:r>
            <a:br>
              <a:rPr lang="de-DE" sz="2200" dirty="0">
                <a:solidFill>
                  <a:prstClr val="black"/>
                </a:solidFill>
                <a:latin typeface="Century Gothic" panose="020B0502020202020204" pitchFamily="34" charset="0"/>
                <a:ea typeface="Century Gothic" panose="020B0502020202020204" pitchFamily="34" charset="0"/>
                <a:cs typeface="Times New Roman" panose="02020603050405020304" pitchFamily="18" charset="0"/>
              </a:rPr>
            </a:br>
            <a:endParaRPr lang="de-DE" dirty="0"/>
          </a:p>
        </p:txBody>
      </p:sp>
      <p:sp>
        <p:nvSpPr>
          <p:cNvPr id="3" name="Inhaltsplatzhalter 2"/>
          <p:cNvSpPr>
            <a:spLocks noGrp="1"/>
          </p:cNvSpPr>
          <p:nvPr>
            <p:ph idx="1"/>
          </p:nvPr>
        </p:nvSpPr>
        <p:spPr>
          <a:xfrm>
            <a:off x="1619672" y="1600200"/>
            <a:ext cx="7067128" cy="4525963"/>
          </a:xfrm>
        </p:spPr>
        <p:txBody>
          <a:bodyPr>
            <a:normAutofit fontScale="85000" lnSpcReduction="20000"/>
          </a:bodyPr>
          <a:lstStyle/>
          <a:p>
            <a:pPr marR="14605" lvl="0">
              <a:lnSpc>
                <a:spcPct val="115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silbiert sprechen</a:t>
            </a:r>
          </a:p>
          <a:p>
            <a:pPr marR="14605" lvl="0">
              <a:lnSpc>
                <a:spcPct val="115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Satz spielen</a:t>
            </a:r>
          </a:p>
          <a:p>
            <a:pPr marR="14605" lvl="0">
              <a:lnSpc>
                <a:spcPct val="115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Großschreibung zählen</a:t>
            </a:r>
          </a:p>
          <a:p>
            <a:pPr marR="14605" lvl="0">
              <a:lnSpc>
                <a:spcPct val="115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Stopp sagen bei Nachdenkstellen</a:t>
            </a:r>
          </a:p>
          <a:p>
            <a:pPr marR="14605" lvl="0">
              <a:lnSpc>
                <a:spcPct val="115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langsam schreiben mit Ampel</a:t>
            </a:r>
          </a:p>
          <a:p>
            <a:pPr marR="14605" lvl="0">
              <a:lnSpc>
                <a:spcPct val="115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Bögen</a:t>
            </a:r>
          </a:p>
          <a:p>
            <a:pPr marR="14605" lvl="0">
              <a:lnSpc>
                <a:spcPct val="115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färben</a:t>
            </a:r>
          </a:p>
          <a:p>
            <a:pPr marR="14605" lvl="0">
              <a:lnSpc>
                <a:spcPct val="115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Kontrollanleitung</a:t>
            </a:r>
          </a:p>
          <a:p>
            <a:pPr marR="14605">
              <a:lnSpc>
                <a:spcPct val="115000"/>
              </a:lnSpc>
              <a:buFont typeface="Wingdings" panose="05000000000000000000" pitchFamily="2" charset="2"/>
              <a:buChar char=""/>
            </a:pPr>
            <a:r>
              <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rPr>
              <a:t>Vergleich mit Vorlage</a:t>
            </a:r>
            <a:endParaRPr lang="de-DE" dirty="0">
              <a:solidFill>
                <a:srgbClr val="00B050"/>
              </a:solidFill>
            </a:endParaRPr>
          </a:p>
          <a:p>
            <a:pPr marR="14605" lvl="0">
              <a:lnSpc>
                <a:spcPct val="115000"/>
              </a:lnSpc>
              <a:buFont typeface="Wingdings" panose="05000000000000000000" pitchFamily="2" charset="2"/>
              <a:buChar char=""/>
            </a:pPr>
            <a:endParaRPr lang="de-DE" dirty="0">
              <a:solidFill>
                <a:srgbClr val="00B050"/>
              </a:solidFill>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44</a:t>
            </a:fld>
            <a:endParaRPr lang="de-DE" dirty="0"/>
          </a:p>
        </p:txBody>
      </p:sp>
    </p:spTree>
    <p:extLst>
      <p:ext uri="{BB962C8B-B14F-4D97-AF65-F5344CB8AC3E}">
        <p14:creationId xmlns:p14="http://schemas.microsoft.com/office/powerpoint/2010/main" val="17896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0B050"/>
                </a:solidFill>
                <a:latin typeface="Century Gothic" panose="020B0502020202020204" pitchFamily="34" charset="0"/>
              </a:rPr>
              <a:t>Rechtschreibampel</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308225" y="2355321"/>
            <a:ext cx="4525963" cy="3017308"/>
          </a:xfrm>
        </p:spPr>
      </p:pic>
      <p:sp>
        <p:nvSpPr>
          <p:cNvPr id="5" name="Titel 3"/>
          <p:cNvSpPr txBox="1">
            <a:spLocks/>
          </p:cNvSpPr>
          <p:nvPr/>
        </p:nvSpPr>
        <p:spPr>
          <a:xfrm>
            <a:off x="0" y="6273225"/>
            <a:ext cx="9144000" cy="584775"/>
          </a:xfrm>
          <a:prstGeom prst="rect">
            <a:avLst/>
          </a:prstGeom>
          <a:solidFill>
            <a:schemeClr val="bg1">
              <a:lumMod val="50000"/>
            </a:schemeClr>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de-DE" sz="3200" b="1" dirty="0">
                <a:solidFill>
                  <a:schemeClr val="bg1"/>
                </a:solidFill>
                <a:latin typeface="Century Gothic" pitchFamily="34" charset="0"/>
                <a:ea typeface="Avignon" pitchFamily="2" charset="0"/>
              </a:rPr>
              <a:t>Rechtschreibstrategien</a:t>
            </a:r>
            <a:endParaRPr lang="de-DE" b="1" spc="600" dirty="0">
              <a:solidFill>
                <a:schemeClr val="bg1"/>
              </a:solidFill>
              <a:latin typeface="Century Gothic" pitchFamily="34" charset="0"/>
              <a:ea typeface="Avignon" pitchFamily="2" charset="0"/>
            </a:endParaRPr>
          </a:p>
        </p:txBody>
      </p:sp>
      <p:sp>
        <p:nvSpPr>
          <p:cNvPr id="3" name="Foliennummernplatzhalter 2"/>
          <p:cNvSpPr>
            <a:spLocks noGrp="1"/>
          </p:cNvSpPr>
          <p:nvPr>
            <p:ph type="sldNum" sz="quarter" idx="12"/>
          </p:nvPr>
        </p:nvSpPr>
        <p:spPr/>
        <p:txBody>
          <a:bodyPr/>
          <a:lstStyle/>
          <a:p>
            <a:fld id="{16C7CB04-8280-426B-AD9D-13D53293D92D}" type="slidenum">
              <a:rPr lang="de-DE" smtClean="0"/>
              <a:pPr/>
              <a:t>45</a:t>
            </a:fld>
            <a:endParaRPr lang="de-DE" dirty="0"/>
          </a:p>
        </p:txBody>
      </p:sp>
    </p:spTree>
    <p:extLst>
      <p:ext uri="{BB962C8B-B14F-4D97-AF65-F5344CB8AC3E}">
        <p14:creationId xmlns:p14="http://schemas.microsoft.com/office/powerpoint/2010/main" val="7649251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040" y="584330"/>
            <a:ext cx="7052320" cy="677317"/>
          </a:xfrm>
        </p:spPr>
        <p:txBody>
          <a:bodyPr>
            <a:normAutofit fontScale="90000"/>
          </a:bodyPr>
          <a:lstStyle/>
          <a:p>
            <a:pPr lvl="0">
              <a:lnSpc>
                <a:spcPct val="115000"/>
              </a:lnSpc>
              <a:spcBef>
                <a:spcPct val="20000"/>
              </a:spcBef>
              <a:spcAft>
                <a:spcPts val="1000"/>
              </a:spcAft>
            </a:pPr>
            <a:r>
              <a:rPr lang="de-DE" sz="2200" dirty="0">
                <a:solidFill>
                  <a:prstClr val="black"/>
                </a:solidFill>
                <a:latin typeface="Century Gothic" panose="020B0502020202020204" pitchFamily="34" charset="0"/>
                <a:ea typeface="Century Gothic" panose="020B0502020202020204" pitchFamily="34" charset="0"/>
                <a:cs typeface="Times New Roman" panose="02020603050405020304" pitchFamily="18" charset="0"/>
              </a:rPr>
              <a:t/>
            </a:r>
            <a:br>
              <a:rPr lang="de-DE" sz="2200" dirty="0">
                <a:solidFill>
                  <a:prstClr val="black"/>
                </a:solidFill>
                <a:latin typeface="Century Gothic" panose="020B0502020202020204" pitchFamily="34" charset="0"/>
                <a:ea typeface="Century Gothic" panose="020B0502020202020204" pitchFamily="34" charset="0"/>
                <a:cs typeface="Times New Roman" panose="02020603050405020304" pitchFamily="18" charset="0"/>
              </a:rPr>
            </a:br>
            <a:r>
              <a:rPr lang="de-DE" sz="4900" dirty="0">
                <a:solidFill>
                  <a:srgbClr val="00B050"/>
                </a:solidFill>
                <a:latin typeface="Century Gothic" pitchFamily="34" charset="0"/>
              </a:rPr>
              <a:t>Gut 1</a:t>
            </a:r>
            <a:r>
              <a:rPr lang="de-DE" sz="3600" dirty="0">
                <a:latin typeface="Century Gothic" panose="020B0502020202020204" pitchFamily="34" charset="0"/>
                <a:ea typeface="Century Gothic" panose="020B0502020202020204" pitchFamily="34" charset="0"/>
                <a:cs typeface="Times New Roman" panose="02020603050405020304" pitchFamily="18" charset="0"/>
              </a:rPr>
              <a:t/>
            </a:r>
            <a:br>
              <a:rPr lang="de-DE" sz="3600" dirty="0">
                <a:latin typeface="Century Gothic" panose="020B0502020202020204" pitchFamily="34" charset="0"/>
                <a:ea typeface="Century Gothic" panose="020B0502020202020204" pitchFamily="34" charset="0"/>
                <a:cs typeface="Times New Roman" panose="02020603050405020304" pitchFamily="18" charset="0"/>
              </a:rPr>
            </a:br>
            <a:endParaRPr lang="de-DE" dirty="0"/>
          </a:p>
        </p:txBody>
      </p:sp>
      <p:sp>
        <p:nvSpPr>
          <p:cNvPr id="4" name="Foliennummernplatzhalter 3"/>
          <p:cNvSpPr>
            <a:spLocks noGrp="1"/>
          </p:cNvSpPr>
          <p:nvPr>
            <p:ph type="sldNum" sz="quarter" idx="12"/>
          </p:nvPr>
        </p:nvSpPr>
        <p:spPr/>
        <p:txBody>
          <a:bodyPr/>
          <a:lstStyle/>
          <a:p>
            <a:fld id="{16C7CB04-8280-426B-AD9D-13D53293D92D}" type="slidenum">
              <a:rPr lang="de-DE" smtClean="0"/>
              <a:pPr/>
              <a:t>46</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340768"/>
            <a:ext cx="7157595" cy="4473497"/>
          </a:xfrm>
          <a:prstGeom prst="rect">
            <a:avLst/>
          </a:prstGeom>
        </p:spPr>
      </p:pic>
    </p:spTree>
    <p:extLst>
      <p:ext uri="{BB962C8B-B14F-4D97-AF65-F5344CB8AC3E}">
        <p14:creationId xmlns:p14="http://schemas.microsoft.com/office/powerpoint/2010/main" val="37360245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de-DE" dirty="0">
                <a:solidFill>
                  <a:srgbClr val="00B050"/>
                </a:solidFill>
                <a:latin typeface="Century Gothic" panose="020B0502020202020204" pitchFamily="34" charset="0"/>
                <a:cs typeface="Times New Roman" panose="02020603050405020304" pitchFamily="18" charset="0"/>
              </a:rPr>
              <a:t>Literatur</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511326623"/>
              </p:ext>
            </p:extLst>
          </p:nvPr>
        </p:nvGraphicFramePr>
        <p:xfrm>
          <a:off x="478497" y="1266900"/>
          <a:ext cx="8208303" cy="5059835"/>
        </p:xfrm>
        <a:graphic>
          <a:graphicData uri="http://schemas.openxmlformats.org/drawingml/2006/table">
            <a:tbl>
              <a:tblPr/>
              <a:tblGrid>
                <a:gridCol w="2624487">
                  <a:extLst>
                    <a:ext uri="{9D8B030D-6E8A-4147-A177-3AD203B41FA5}">
                      <a16:colId xmlns:a16="http://schemas.microsoft.com/office/drawing/2014/main" xmlns="" val="4200385315"/>
                    </a:ext>
                  </a:extLst>
                </a:gridCol>
                <a:gridCol w="2981185">
                  <a:extLst>
                    <a:ext uri="{9D8B030D-6E8A-4147-A177-3AD203B41FA5}">
                      <a16:colId xmlns:a16="http://schemas.microsoft.com/office/drawing/2014/main" xmlns="" val="845679177"/>
                    </a:ext>
                  </a:extLst>
                </a:gridCol>
                <a:gridCol w="1800200">
                  <a:extLst>
                    <a:ext uri="{9D8B030D-6E8A-4147-A177-3AD203B41FA5}">
                      <a16:colId xmlns:a16="http://schemas.microsoft.com/office/drawing/2014/main" xmlns="" val="4083377614"/>
                    </a:ext>
                  </a:extLst>
                </a:gridCol>
                <a:gridCol w="802431">
                  <a:extLst>
                    <a:ext uri="{9D8B030D-6E8A-4147-A177-3AD203B41FA5}">
                      <a16:colId xmlns:a16="http://schemas.microsoft.com/office/drawing/2014/main" xmlns="" val="24957525"/>
                    </a:ext>
                  </a:extLst>
                </a:gridCol>
              </a:tblGrid>
              <a:tr h="799775">
                <a:tc>
                  <a:txBody>
                    <a:bodyPr/>
                    <a:lstStyle/>
                    <a:p>
                      <a:pPr algn="ctr">
                        <a:lnSpc>
                          <a:spcPct val="115000"/>
                        </a:lnSpc>
                        <a:spcAft>
                          <a:spcPts val="1000"/>
                        </a:spcAft>
                      </a:pPr>
                      <a:r>
                        <a:rPr lang="de-DE" sz="100" dirty="0">
                          <a:effectLst/>
                          <a:latin typeface="Century Gothic" panose="020B0502020202020204" pitchFamily="34" charset="0"/>
                          <a:ea typeface="Century Gothic" panose="020B0502020202020204" pitchFamily="34" charset="0"/>
                          <a:cs typeface="Arial" panose="020B0604020202020204" pitchFamily="34" charset="0"/>
                        </a:rPr>
                        <a:t> </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p>
                      <a:pPr algn="ctr">
                        <a:lnSpc>
                          <a:spcPct val="115000"/>
                        </a:lnSpc>
                        <a:spcAft>
                          <a:spcPts val="1000"/>
                        </a:spcAft>
                      </a:pPr>
                      <a:r>
                        <a:rPr lang="de-DE" sz="1400" dirty="0">
                          <a:effectLst/>
                          <a:latin typeface="Century Gothic" panose="020B0502020202020204" pitchFamily="34" charset="0"/>
                          <a:ea typeface="Century Gothic" panose="020B0502020202020204" pitchFamily="34" charset="0"/>
                          <a:cs typeface="Arial" panose="020B0604020202020204" pitchFamily="34" charset="0"/>
                        </a:rPr>
                        <a:t>Jansen/Streit/Fuchs: Lesen und Rechtschreiben lernen nach dem </a:t>
                      </a:r>
                      <a:r>
                        <a:rPr lang="de-DE" sz="1400" dirty="0" err="1">
                          <a:effectLst/>
                          <a:latin typeface="Century Gothic" panose="020B0502020202020204" pitchFamily="34" charset="0"/>
                          <a:ea typeface="Century Gothic" panose="020B0502020202020204" pitchFamily="34" charset="0"/>
                          <a:cs typeface="Arial" panose="020B0604020202020204" pitchFamily="34" charset="0"/>
                        </a:rPr>
                        <a:t>IntraActPlus</a:t>
                      </a:r>
                      <a:r>
                        <a:rPr lang="de-DE" sz="1400" dirty="0">
                          <a:effectLst/>
                          <a:latin typeface="Century Gothic" panose="020B0502020202020204" pitchFamily="34" charset="0"/>
                          <a:ea typeface="Century Gothic" panose="020B0502020202020204" pitchFamily="34" charset="0"/>
                          <a:cs typeface="Arial" panose="020B0604020202020204" pitchFamily="34" charset="0"/>
                        </a:rPr>
                        <a:t>-Konzept.</a:t>
                      </a:r>
                      <a:endParaRPr lang="de-DE"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de-DE" sz="1200" dirty="0">
                          <a:effectLst/>
                          <a:latin typeface="Century Gothic" panose="020B0502020202020204" pitchFamily="34" charset="0"/>
                          <a:ea typeface="Century Gothic" panose="020B0502020202020204" pitchFamily="34" charset="0"/>
                          <a:cs typeface="Arial" panose="020B0604020202020204" pitchFamily="34" charset="0"/>
                        </a:rPr>
                        <a:t>Arbeitsblätter</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de-DE" sz="1200" dirty="0">
                          <a:effectLst/>
                          <a:latin typeface="Century Gothic" panose="020B0502020202020204" pitchFamily="34" charset="0"/>
                          <a:ea typeface="Century Gothic" panose="020B0502020202020204" pitchFamily="34" charset="0"/>
                          <a:cs typeface="Arial" panose="020B0604020202020204" pitchFamily="34" charset="0"/>
                        </a:rPr>
                        <a:t>www.springer.com</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de-DE" sz="1200">
                          <a:effectLst/>
                          <a:latin typeface="Century Gothic" panose="020B0502020202020204" pitchFamily="34" charset="0"/>
                          <a:ea typeface="Century Gothic" panose="020B0502020202020204" pitchFamily="34" charset="0"/>
                          <a:cs typeface="Arial" panose="020B0604020202020204" pitchFamily="34" charset="0"/>
                        </a:rPr>
                        <a:t>ca. 30 €</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497251950"/>
                  </a:ext>
                </a:extLst>
              </a:tr>
              <a:tr h="613595">
                <a:tc>
                  <a:txBody>
                    <a:bodyPr/>
                    <a:lstStyle/>
                    <a:p>
                      <a:pPr algn="ctr">
                        <a:lnSpc>
                          <a:spcPct val="115000"/>
                        </a:lnSpc>
                        <a:spcBef>
                          <a:spcPts val="1200"/>
                        </a:spcBef>
                        <a:spcAft>
                          <a:spcPts val="0"/>
                        </a:spcAft>
                      </a:pPr>
                      <a:r>
                        <a:rPr lang="de-DE" sz="1400" dirty="0">
                          <a:effectLst/>
                          <a:latin typeface="Century Gothic" panose="020B0502020202020204" pitchFamily="34" charset="0"/>
                          <a:ea typeface="Century Gothic" panose="020B0502020202020204" pitchFamily="34" charset="0"/>
                          <a:cs typeface="Arial" panose="020B0604020202020204" pitchFamily="34" charset="0"/>
                        </a:rPr>
                        <a:t>GUT 1</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dirty="0">
                          <a:effectLst/>
                          <a:latin typeface="Century Gothic" panose="020B0502020202020204" pitchFamily="34" charset="0"/>
                          <a:ea typeface="Century Gothic" panose="020B0502020202020204" pitchFamily="34" charset="0"/>
                          <a:cs typeface="Arial" panose="020B0604020202020204" pitchFamily="34" charset="0"/>
                        </a:rPr>
                        <a:t>Grundwortschatztraining am Computer</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u="none" strike="noStrik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hlinkClick r:id="rId2"/>
                        </a:rPr>
                        <a:t>www.gut1.de</a:t>
                      </a:r>
                      <a:endParaRPr lang="de-DE" sz="14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1000"/>
                        </a:spcAft>
                      </a:pPr>
                      <a:r>
                        <a:rPr lang="de-DE" sz="1200">
                          <a:effectLst/>
                          <a:latin typeface="Century Gothic" panose="020B0502020202020204" pitchFamily="34" charset="0"/>
                          <a:ea typeface="Century Gothic" panose="020B0502020202020204" pitchFamily="34" charset="0"/>
                          <a:cs typeface="Arial" panose="020B0604020202020204" pitchFamily="34" charset="0"/>
                        </a:rPr>
                        <a:t>ca. 40€</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171207111"/>
                  </a:ext>
                </a:extLst>
              </a:tr>
              <a:tr h="565150">
                <a:tc>
                  <a:txBody>
                    <a:bodyPr/>
                    <a:lstStyle/>
                    <a:p>
                      <a:pPr algn="ctr">
                        <a:lnSpc>
                          <a:spcPct val="115000"/>
                        </a:lnSpc>
                        <a:spcBef>
                          <a:spcPts val="1200"/>
                        </a:spcBef>
                        <a:spcAft>
                          <a:spcPts val="0"/>
                        </a:spcAft>
                      </a:pPr>
                      <a:r>
                        <a:rPr lang="de-DE" sz="1400">
                          <a:effectLst/>
                          <a:latin typeface="Century Gothic" panose="020B0502020202020204" pitchFamily="34" charset="0"/>
                          <a:ea typeface="Century Gothic" panose="020B0502020202020204" pitchFamily="34" charset="0"/>
                          <a:cs typeface="Arial" panose="020B0604020202020204" pitchFamily="34" charset="0"/>
                        </a:rPr>
                        <a:t>GUT 2</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a:effectLst/>
                          <a:latin typeface="Century Gothic" panose="020B0502020202020204" pitchFamily="34" charset="0"/>
                          <a:ea typeface="Century Gothic" panose="020B0502020202020204" pitchFamily="34" charset="0"/>
                          <a:cs typeface="Arial" panose="020B0604020202020204" pitchFamily="34" charset="0"/>
                        </a:rPr>
                        <a:t>Rechtschreibtraining am Computer</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dirty="0">
                          <a:effectLst/>
                          <a:latin typeface="Century Gothic" panose="020B0502020202020204" pitchFamily="34" charset="0"/>
                          <a:ea typeface="Century Gothic" panose="020B0502020202020204" pitchFamily="34" charset="0"/>
                          <a:cs typeface="Arial" panose="020B0604020202020204" pitchFamily="34" charset="0"/>
                        </a:rPr>
                        <a:t>www.gut1.de</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1000"/>
                        </a:spcAft>
                      </a:pPr>
                      <a:r>
                        <a:rPr lang="de-DE" sz="1200">
                          <a:effectLst/>
                          <a:latin typeface="Century Gothic" panose="020B0502020202020204" pitchFamily="34" charset="0"/>
                          <a:ea typeface="Century Gothic" panose="020B0502020202020204" pitchFamily="34" charset="0"/>
                          <a:cs typeface="Arial" panose="020B0604020202020204" pitchFamily="34" charset="0"/>
                        </a:rPr>
                        <a:t>ca. 40€</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3652912784"/>
                  </a:ext>
                </a:extLst>
              </a:tr>
              <a:tr h="635794">
                <a:tc>
                  <a:txBody>
                    <a:bodyPr/>
                    <a:lstStyle/>
                    <a:p>
                      <a:pPr algn="ctr">
                        <a:lnSpc>
                          <a:spcPct val="115000"/>
                        </a:lnSpc>
                        <a:spcBef>
                          <a:spcPts val="1200"/>
                        </a:spcBef>
                        <a:spcAft>
                          <a:spcPts val="0"/>
                        </a:spcAft>
                      </a:pPr>
                      <a:r>
                        <a:rPr lang="de-DE" sz="1400" dirty="0">
                          <a:effectLst/>
                          <a:latin typeface="Century Gothic" panose="020B0502020202020204" pitchFamily="34" charset="0"/>
                          <a:ea typeface="Century Gothic" panose="020B0502020202020204" pitchFamily="34" charset="0"/>
                          <a:cs typeface="Arial" panose="020B0604020202020204" pitchFamily="34" charset="0"/>
                        </a:rPr>
                        <a:t>Dummer-</a:t>
                      </a:r>
                      <a:r>
                        <a:rPr lang="de-DE" sz="1400" dirty="0" err="1">
                          <a:effectLst/>
                          <a:latin typeface="Century Gothic" panose="020B0502020202020204" pitchFamily="34" charset="0"/>
                          <a:ea typeface="Century Gothic" panose="020B0502020202020204" pitchFamily="34" charset="0"/>
                          <a:cs typeface="Arial" panose="020B0604020202020204" pitchFamily="34" charset="0"/>
                        </a:rPr>
                        <a:t>Smoch</a:t>
                      </a:r>
                      <a:r>
                        <a:rPr lang="de-DE" sz="1400" dirty="0">
                          <a:effectLst/>
                          <a:latin typeface="Century Gothic" panose="020B0502020202020204" pitchFamily="34" charset="0"/>
                          <a:ea typeface="Century Gothic" panose="020B0502020202020204" pitchFamily="34" charset="0"/>
                          <a:cs typeface="Arial" panose="020B0604020202020204" pitchFamily="34" charset="0"/>
                        </a:rPr>
                        <a:t>/Hackethal: Kieler Rechtschreibaufbau.</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a:effectLst/>
                          <a:latin typeface="Century Gothic" panose="020B0502020202020204" pitchFamily="34" charset="0"/>
                          <a:ea typeface="Century Gothic" panose="020B0502020202020204" pitchFamily="34" charset="0"/>
                          <a:cs typeface="Arial" panose="020B0604020202020204" pitchFamily="34" charset="0"/>
                        </a:rPr>
                        <a:t>Theorie, Übungen, Spiele, Wörterlisten</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a:effectLst/>
                          <a:latin typeface="Century Gothic" panose="020B0502020202020204" pitchFamily="34" charset="0"/>
                          <a:ea typeface="Century Gothic" panose="020B0502020202020204" pitchFamily="34" charset="0"/>
                          <a:cs typeface="Arial" panose="020B0604020202020204" pitchFamily="34" charset="0"/>
                        </a:rPr>
                        <a:t>www.veris-direct.de</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dirty="0">
                          <a:effectLst/>
                          <a:latin typeface="Century Gothic" panose="020B0502020202020204" pitchFamily="34" charset="0"/>
                          <a:ea typeface="Century Gothic" panose="020B0502020202020204" pitchFamily="34" charset="0"/>
                          <a:cs typeface="Arial" panose="020B0604020202020204" pitchFamily="34" charset="0"/>
                        </a:rPr>
                        <a:t>28.20 €</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3882860883"/>
                  </a:ext>
                </a:extLst>
              </a:tr>
              <a:tr h="635794">
                <a:tc>
                  <a:txBody>
                    <a:bodyPr/>
                    <a:lstStyle/>
                    <a:p>
                      <a:pPr algn="ctr">
                        <a:lnSpc>
                          <a:spcPct val="115000"/>
                        </a:lnSpc>
                        <a:spcBef>
                          <a:spcPts val="1200"/>
                        </a:spcBef>
                        <a:spcAft>
                          <a:spcPts val="0"/>
                        </a:spcAft>
                      </a:pPr>
                      <a:r>
                        <a:rPr lang="de-DE" sz="1400">
                          <a:effectLst/>
                          <a:latin typeface="Century Gothic" panose="020B0502020202020204" pitchFamily="34" charset="0"/>
                          <a:ea typeface="Century Gothic" panose="020B0502020202020204" pitchFamily="34" charset="0"/>
                          <a:cs typeface="Arial" panose="020B0604020202020204" pitchFamily="34" charset="0"/>
                        </a:rPr>
                        <a:t>Jansen: Arbeitsbögen zum Kieler Rechtschreibaufbau.</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a:effectLst/>
                          <a:latin typeface="Century Gothic" panose="020B0502020202020204" pitchFamily="34" charset="0"/>
                          <a:ea typeface="Century Gothic" panose="020B0502020202020204" pitchFamily="34" charset="0"/>
                          <a:cs typeface="Arial" panose="020B0604020202020204" pitchFamily="34" charset="0"/>
                        </a:rPr>
                        <a:t>Arbeitsblätter</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a:effectLst/>
                          <a:latin typeface="Century Gothic" panose="020B0502020202020204" pitchFamily="34" charset="0"/>
                          <a:ea typeface="Century Gothic" panose="020B0502020202020204" pitchFamily="34" charset="0"/>
                          <a:cs typeface="Arial" panose="020B0604020202020204" pitchFamily="34" charset="0"/>
                        </a:rPr>
                        <a:t>www.veris-direct.de</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a:effectLst/>
                          <a:latin typeface="Century Gothic" panose="020B0502020202020204" pitchFamily="34" charset="0"/>
                          <a:ea typeface="Century Gothic" panose="020B0502020202020204" pitchFamily="34" charset="0"/>
                          <a:cs typeface="Arial" panose="020B0604020202020204" pitchFamily="34" charset="0"/>
                        </a:rPr>
                        <a:t>69.95 €</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785872486"/>
                  </a:ext>
                </a:extLst>
              </a:tr>
              <a:tr h="777082">
                <a:tc>
                  <a:txBody>
                    <a:bodyPr/>
                    <a:lstStyle/>
                    <a:p>
                      <a:pPr algn="ctr">
                        <a:lnSpc>
                          <a:spcPct val="115000"/>
                        </a:lnSpc>
                        <a:spcBef>
                          <a:spcPts val="1200"/>
                        </a:spcBef>
                        <a:spcAft>
                          <a:spcPts val="0"/>
                        </a:spcAft>
                      </a:pPr>
                      <a:r>
                        <a:rPr lang="de-DE" sz="1400">
                          <a:effectLst/>
                          <a:latin typeface="Century Gothic" panose="020B0502020202020204" pitchFamily="34" charset="0"/>
                          <a:ea typeface="Century Gothic" panose="020B0502020202020204" pitchFamily="34" charset="0"/>
                          <a:cs typeface="Arial" panose="020B0604020202020204" pitchFamily="34" charset="0"/>
                        </a:rPr>
                        <a:t>Hans-Joachim Michel (Hg.): FRESCH, Freiburger Rechtschreibschule.</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dirty="0">
                          <a:effectLst/>
                          <a:latin typeface="Century Gothic" panose="020B0502020202020204" pitchFamily="34" charset="0"/>
                          <a:ea typeface="Century Gothic" panose="020B0502020202020204" pitchFamily="34" charset="0"/>
                          <a:cs typeface="Arial" panose="020B0604020202020204" pitchFamily="34" charset="0"/>
                        </a:rPr>
                        <a:t>Handbuch mit Übungen</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a:effectLst/>
                          <a:latin typeface="Century Gothic" panose="020B0502020202020204" pitchFamily="34" charset="0"/>
                          <a:ea typeface="Century Gothic" panose="020B0502020202020204" pitchFamily="34" charset="0"/>
                          <a:cs typeface="Arial" panose="020B0604020202020204" pitchFamily="34" charset="0"/>
                        </a:rPr>
                        <a:t>www.aol-verlag.de</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a:effectLst/>
                          <a:latin typeface="Century Gothic" panose="020B0502020202020204" pitchFamily="34" charset="0"/>
                          <a:ea typeface="Century Gothic" panose="020B0502020202020204" pitchFamily="34" charset="0"/>
                          <a:cs typeface="Arial" panose="020B0604020202020204" pitchFamily="34" charset="0"/>
                        </a:rPr>
                        <a:t>22,95€</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3463228173"/>
                  </a:ext>
                </a:extLst>
              </a:tr>
              <a:tr h="706438">
                <a:tc>
                  <a:txBody>
                    <a:bodyPr/>
                    <a:lstStyle/>
                    <a:p>
                      <a:pPr algn="ctr">
                        <a:lnSpc>
                          <a:spcPct val="115000"/>
                        </a:lnSpc>
                        <a:spcBef>
                          <a:spcPts val="1200"/>
                        </a:spcBef>
                        <a:spcAft>
                          <a:spcPts val="0"/>
                        </a:spcAft>
                      </a:pPr>
                      <a:r>
                        <a:rPr lang="de-DE" sz="1400">
                          <a:effectLst/>
                          <a:latin typeface="Century Gothic" panose="020B0502020202020204" pitchFamily="34" charset="0"/>
                          <a:ea typeface="Century Gothic" panose="020B0502020202020204" pitchFamily="34" charset="0"/>
                          <a:cs typeface="Arial" panose="020B0604020202020204" pitchFamily="34" charset="0"/>
                        </a:rPr>
                        <a:t>Richtig schreiben 1/2 und 3/4.  JOJO-Sprachbuch</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a:effectLst/>
                          <a:latin typeface="Century Gothic" panose="020B0502020202020204" pitchFamily="34" charset="0"/>
                          <a:ea typeface="Century Gothic" panose="020B0502020202020204" pitchFamily="34" charset="0"/>
                          <a:cs typeface="Arial" panose="020B0604020202020204" pitchFamily="34" charset="0"/>
                        </a:rPr>
                        <a:t>Arbeitsblätter mit Lösungen im Block</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a:effectLst/>
                          <a:latin typeface="Century Gothic" panose="020B0502020202020204" pitchFamily="34" charset="0"/>
                          <a:ea typeface="Century Gothic" panose="020B0502020202020204" pitchFamily="34" charset="0"/>
                          <a:cs typeface="Arial" panose="020B0604020202020204" pitchFamily="34" charset="0"/>
                        </a:rPr>
                        <a:t>www.cornelson.de</a:t>
                      </a:r>
                      <a:endParaRPr lang="de-DE"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dirty="0">
                          <a:effectLst/>
                          <a:latin typeface="Century Gothic" panose="020B0502020202020204" pitchFamily="34" charset="0"/>
                          <a:ea typeface="Century Gothic" panose="020B0502020202020204" pitchFamily="34" charset="0"/>
                          <a:cs typeface="Arial" panose="020B0604020202020204" pitchFamily="34" charset="0"/>
                        </a:rPr>
                        <a:t>je 9,15 €</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937467845"/>
                  </a:ext>
                </a:extLst>
              </a:tr>
            </a:tbl>
          </a:graphicData>
        </a:graphic>
      </p:graphicFrame>
      <p:sp>
        <p:nvSpPr>
          <p:cNvPr id="4" name="Foliennummernplatzhalter 3"/>
          <p:cNvSpPr>
            <a:spLocks noGrp="1"/>
          </p:cNvSpPr>
          <p:nvPr>
            <p:ph type="sldNum" sz="quarter" idx="12"/>
          </p:nvPr>
        </p:nvSpPr>
        <p:spPr/>
        <p:txBody>
          <a:bodyPr/>
          <a:lstStyle/>
          <a:p>
            <a:fld id="{16C7CB04-8280-426B-AD9D-13D53293D92D}" type="slidenum">
              <a:rPr lang="de-DE" smtClean="0"/>
              <a:pPr/>
              <a:t>47</a:t>
            </a:fld>
            <a:endParaRPr lang="de-DE" dirty="0"/>
          </a:p>
        </p:txBody>
      </p:sp>
    </p:spTree>
    <p:extLst>
      <p:ext uri="{BB962C8B-B14F-4D97-AF65-F5344CB8AC3E}">
        <p14:creationId xmlns:p14="http://schemas.microsoft.com/office/powerpoint/2010/main" val="1010491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de-DE" dirty="0">
                <a:solidFill>
                  <a:srgbClr val="00B050"/>
                </a:solidFill>
                <a:latin typeface="Century Gothic" panose="020B0502020202020204" pitchFamily="34" charset="0"/>
                <a:cs typeface="Times New Roman" panose="02020603050405020304" pitchFamily="18" charset="0"/>
              </a:rPr>
              <a:t>Literatur</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280703406"/>
              </p:ext>
            </p:extLst>
          </p:nvPr>
        </p:nvGraphicFramePr>
        <p:xfrm>
          <a:off x="457200" y="1412776"/>
          <a:ext cx="8229600" cy="4824536"/>
        </p:xfrm>
        <a:graphic>
          <a:graphicData uri="http://schemas.openxmlformats.org/drawingml/2006/table">
            <a:tbl>
              <a:tblPr/>
              <a:tblGrid>
                <a:gridCol w="2681580">
                  <a:extLst>
                    <a:ext uri="{9D8B030D-6E8A-4147-A177-3AD203B41FA5}">
                      <a16:colId xmlns:a16="http://schemas.microsoft.com/office/drawing/2014/main" xmlns="" val="4200385315"/>
                    </a:ext>
                  </a:extLst>
                </a:gridCol>
                <a:gridCol w="2887793">
                  <a:extLst>
                    <a:ext uri="{9D8B030D-6E8A-4147-A177-3AD203B41FA5}">
                      <a16:colId xmlns:a16="http://schemas.microsoft.com/office/drawing/2014/main" xmlns="" val="845679177"/>
                    </a:ext>
                  </a:extLst>
                </a:gridCol>
                <a:gridCol w="1855714">
                  <a:extLst>
                    <a:ext uri="{9D8B030D-6E8A-4147-A177-3AD203B41FA5}">
                      <a16:colId xmlns:a16="http://schemas.microsoft.com/office/drawing/2014/main" xmlns="" val="4083377614"/>
                    </a:ext>
                  </a:extLst>
                </a:gridCol>
                <a:gridCol w="804513">
                  <a:extLst>
                    <a:ext uri="{9D8B030D-6E8A-4147-A177-3AD203B41FA5}">
                      <a16:colId xmlns:a16="http://schemas.microsoft.com/office/drawing/2014/main" xmlns="" val="24957525"/>
                    </a:ext>
                  </a:extLst>
                </a:gridCol>
              </a:tblGrid>
              <a:tr h="957981">
                <a:tc>
                  <a:txBody>
                    <a:bodyPr/>
                    <a:lstStyle/>
                    <a:p>
                      <a:pPr algn="ctr">
                        <a:lnSpc>
                          <a:spcPct val="115000"/>
                        </a:lnSpc>
                        <a:spcAft>
                          <a:spcPts val="1000"/>
                        </a:spcAft>
                      </a:pPr>
                      <a:r>
                        <a:rPr lang="de-DE" sz="1400" dirty="0">
                          <a:effectLst/>
                          <a:latin typeface="Century Gothic" panose="020B0502020202020204" pitchFamily="34" charset="0"/>
                          <a:ea typeface="Century Gothic" panose="020B0502020202020204" pitchFamily="34" charset="0"/>
                          <a:cs typeface="Times New Roman" panose="02020603050405020304" pitchFamily="18" charset="0"/>
                        </a:rPr>
                        <a:t>Brinkmann (</a:t>
                      </a:r>
                      <a:r>
                        <a:rPr lang="de-DE" sz="1400" dirty="0" err="1">
                          <a:effectLst/>
                          <a:latin typeface="Century Gothic" panose="020B0502020202020204" pitchFamily="34" charset="0"/>
                          <a:ea typeface="Century Gothic" panose="020B0502020202020204" pitchFamily="34" charset="0"/>
                          <a:cs typeface="Times New Roman" panose="02020603050405020304" pitchFamily="18" charset="0"/>
                        </a:rPr>
                        <a:t>Hg</a:t>
                      </a:r>
                      <a:r>
                        <a:rPr lang="de-DE" sz="1400" dirty="0">
                          <a:effectLst/>
                          <a:latin typeface="Century Gothic" panose="020B0502020202020204" pitchFamily="34" charset="0"/>
                          <a:ea typeface="Century Gothic" panose="020B0502020202020204" pitchFamily="34" charset="0"/>
                          <a:cs typeface="Times New Roman" panose="02020603050405020304" pitchFamily="18" charset="0"/>
                        </a:rPr>
                        <a:t>.): Rechtschreiben in der Diskussion. 2015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285750" indent="-285750" algn="l">
                        <a:lnSpc>
                          <a:spcPct val="100000"/>
                        </a:lnSpc>
                        <a:spcAft>
                          <a:spcPts val="1000"/>
                        </a:spcAft>
                        <a:buFont typeface="Wingdings" panose="05000000000000000000" pitchFamily="2" charset="2"/>
                        <a:buChar char="§"/>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Didaktische Ansätze im Vergleich</a:t>
                      </a:r>
                    </a:p>
                    <a:p>
                      <a:pPr marL="285750" indent="-285750" algn="l">
                        <a:lnSpc>
                          <a:spcPct val="100000"/>
                        </a:lnSpc>
                        <a:spcAft>
                          <a:spcPts val="1000"/>
                        </a:spcAft>
                        <a:buFont typeface="Wingdings" panose="05000000000000000000" pitchFamily="2" charset="2"/>
                        <a:buChar char="§"/>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Überblick über die Forschung</a:t>
                      </a:r>
                    </a:p>
                    <a:p>
                      <a:pPr marL="285750" indent="-285750" algn="l">
                        <a:lnSpc>
                          <a:spcPct val="100000"/>
                        </a:lnSpc>
                        <a:spcAft>
                          <a:spcPts val="1000"/>
                        </a:spcAft>
                        <a:buFont typeface="Wingdings" panose="05000000000000000000" pitchFamily="2" charset="2"/>
                        <a:buChar char="§"/>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Ideen aus der Praxis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Grundschulverband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de-DE" sz="1200" dirty="0">
                          <a:effectLst/>
                          <a:latin typeface="Century Gothic" panose="020B0502020202020204" pitchFamily="34" charset="0"/>
                          <a:ea typeface="Century Gothic" panose="020B0502020202020204" pitchFamily="34" charset="0"/>
                          <a:cs typeface="Arial" panose="020B0604020202020204" pitchFamily="34" charset="0"/>
                        </a:rPr>
                        <a:t>19.50 €</a:t>
                      </a:r>
                      <a:endParaRPr lang="de-DE" sz="12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497251950"/>
                  </a:ext>
                </a:extLst>
              </a:tr>
              <a:tr h="746863">
                <a:tc>
                  <a:txBody>
                    <a:bodyPr/>
                    <a:lstStyle/>
                    <a:p>
                      <a:pPr algn="ctr">
                        <a:lnSpc>
                          <a:spcPct val="115000"/>
                        </a:lnSpc>
                        <a:spcBef>
                          <a:spcPts val="1200"/>
                        </a:spcBef>
                        <a:spcAft>
                          <a:spcPts val="0"/>
                        </a:spcAft>
                      </a:pPr>
                      <a:r>
                        <a:rPr lang="de-DE" sz="1400" dirty="0">
                          <a:effectLst/>
                          <a:latin typeface="Century Gothic" panose="020B0502020202020204" pitchFamily="34" charset="0"/>
                          <a:ea typeface="Century Gothic" panose="020B0502020202020204" pitchFamily="34" charset="0"/>
                          <a:cs typeface="Times New Roman" panose="02020603050405020304" pitchFamily="18" charset="0"/>
                        </a:rPr>
                        <a:t>Rechtschreiben 1-4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Selbstlernbuch</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www.jandorfverlag.de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1000"/>
                        </a:spcAft>
                      </a:pPr>
                      <a:r>
                        <a:rPr lang="de-DE" sz="1200" kern="1200" dirty="0">
                          <a:solidFill>
                            <a:schemeClr val="tx1"/>
                          </a:solidFill>
                          <a:effectLst/>
                          <a:latin typeface="Century Gothic" panose="020B0502020202020204" pitchFamily="34" charset="0"/>
                          <a:ea typeface="Century Gothic" panose="020B0502020202020204" pitchFamily="34" charset="0"/>
                          <a:cs typeface="Arial" panose="020B0604020202020204" pitchFamily="34" charset="0"/>
                        </a:rPr>
                        <a:t>je ca. 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171207111"/>
                  </a:ext>
                </a:extLst>
              </a:tr>
              <a:tr h="674528">
                <a:tc>
                  <a:txBody>
                    <a:bodyPr/>
                    <a:lstStyle/>
                    <a:p>
                      <a:pPr algn="ctr">
                        <a:lnSpc>
                          <a:spcPct val="115000"/>
                        </a:lnSpc>
                        <a:spcBef>
                          <a:spcPts val="1200"/>
                        </a:spcBef>
                        <a:spcAft>
                          <a:spcPts val="0"/>
                        </a:spcAft>
                      </a:pPr>
                      <a:r>
                        <a:rPr lang="de-DE" sz="1400" dirty="0">
                          <a:effectLst/>
                          <a:latin typeface="Century Gothic" panose="020B0502020202020204" pitchFamily="34" charset="0"/>
                          <a:ea typeface="Century Gothic" panose="020B0502020202020204" pitchFamily="34" charset="0"/>
                          <a:cs typeface="Times New Roman" panose="02020603050405020304" pitchFamily="18" charset="0"/>
                        </a:rPr>
                        <a:t>Ich kann richtig schreiben 1-4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Arbeitshefte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www.vpm-verlag.de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indent="0" algn="ctr" defTabSz="914400" rtl="0" eaLnBrk="1" fontAlgn="auto" latinLnBrk="0" hangingPunct="1">
                        <a:lnSpc>
                          <a:spcPct val="115000"/>
                        </a:lnSpc>
                        <a:spcBef>
                          <a:spcPts val="1200"/>
                        </a:spcBef>
                        <a:spcAft>
                          <a:spcPts val="1000"/>
                        </a:spcAft>
                        <a:buClrTx/>
                        <a:buSzTx/>
                        <a:buFontTx/>
                        <a:buNone/>
                        <a:tabLst/>
                        <a:defRPr/>
                      </a:pPr>
                      <a:r>
                        <a:rPr lang="de-DE" sz="1200" kern="1200" dirty="0">
                          <a:solidFill>
                            <a:schemeClr val="tx1"/>
                          </a:solidFill>
                          <a:effectLst/>
                          <a:latin typeface="Century Gothic" panose="020B0502020202020204" pitchFamily="34" charset="0"/>
                          <a:ea typeface="Century Gothic" panose="020B0502020202020204" pitchFamily="34" charset="0"/>
                          <a:cs typeface="Arial" panose="020B0604020202020204" pitchFamily="34" charset="0"/>
                        </a:rPr>
                        <a:t>je ca. 9€</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3652912784"/>
                  </a:ext>
                </a:extLst>
              </a:tr>
              <a:tr h="758844">
                <a:tc>
                  <a:txBody>
                    <a:bodyPr/>
                    <a:lstStyle/>
                    <a:p>
                      <a:pPr algn="ctr">
                        <a:lnSpc>
                          <a:spcPct val="115000"/>
                        </a:lnSpc>
                        <a:spcBef>
                          <a:spcPts val="1200"/>
                        </a:spcBef>
                        <a:spcAft>
                          <a:spcPts val="0"/>
                        </a:spcAft>
                      </a:pPr>
                      <a:r>
                        <a:rPr lang="de-DE" sz="1400" dirty="0">
                          <a:effectLst/>
                          <a:latin typeface="Century Gothic" panose="020B0502020202020204" pitchFamily="34" charset="0"/>
                          <a:ea typeface="Century Gothic" panose="020B0502020202020204" pitchFamily="34" charset="0"/>
                          <a:cs typeface="Times New Roman" panose="02020603050405020304" pitchFamily="18" charset="0"/>
                        </a:rPr>
                        <a:t>Interaktive Lesegeschichten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indent="0" algn="ctr" defTabSz="914400" rtl="0" eaLnBrk="1" fontAlgn="auto" latinLnBrk="0" hangingPunct="1">
                        <a:lnSpc>
                          <a:spcPct val="115000"/>
                        </a:lnSpc>
                        <a:spcBef>
                          <a:spcPts val="1200"/>
                        </a:spcBef>
                        <a:spcAft>
                          <a:spcPts val="0"/>
                        </a:spcAft>
                        <a:buClrTx/>
                        <a:buSzTx/>
                        <a:buFontTx/>
                        <a:buNone/>
                        <a:tabLst/>
                        <a:defRPr/>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Arbeitshefte zu Doppelkonsonanten, Doppelvokalen, V, </a:t>
                      </a:r>
                      <a:r>
                        <a:rPr lang="de-DE" sz="1200" dirty="0" err="1">
                          <a:effectLst/>
                          <a:latin typeface="Century Gothic" panose="020B0502020202020204" pitchFamily="34" charset="0"/>
                          <a:ea typeface="Century Gothic" panose="020B0502020202020204" pitchFamily="34" charset="0"/>
                          <a:cs typeface="Times New Roman" panose="02020603050405020304" pitchFamily="18" charset="0"/>
                        </a:rPr>
                        <a:t>Qu</a:t>
                      </a:r>
                      <a:endParaRPr lang="de-DE" sz="12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www.aol-verlag.de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indent="0" algn="ctr" defTabSz="914400" rtl="0" eaLnBrk="1" fontAlgn="auto" latinLnBrk="0" hangingPunct="1">
                        <a:lnSpc>
                          <a:spcPct val="115000"/>
                        </a:lnSpc>
                        <a:spcBef>
                          <a:spcPts val="1200"/>
                        </a:spcBef>
                        <a:spcAft>
                          <a:spcPts val="0"/>
                        </a:spcAft>
                        <a:buClrTx/>
                        <a:buSzTx/>
                        <a:buFontTx/>
                        <a:buNone/>
                        <a:tabLst/>
                        <a:defRPr/>
                      </a:pPr>
                      <a:r>
                        <a:rPr lang="de-DE" sz="1200" kern="1200" dirty="0">
                          <a:solidFill>
                            <a:schemeClr val="tx1"/>
                          </a:solidFill>
                          <a:effectLst/>
                          <a:latin typeface="Century Gothic" panose="020B0502020202020204" pitchFamily="34" charset="0"/>
                          <a:ea typeface="Century Gothic" panose="020B0502020202020204" pitchFamily="34" charset="0"/>
                          <a:cs typeface="Arial" panose="020B0604020202020204" pitchFamily="34" charset="0"/>
                        </a:rPr>
                        <a:t>je ca. 9€</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3882860883"/>
                  </a:ext>
                </a:extLst>
              </a:tr>
              <a:tr h="758844">
                <a:tc>
                  <a:txBody>
                    <a:bodyPr/>
                    <a:lstStyle/>
                    <a:p>
                      <a:pPr algn="ctr">
                        <a:lnSpc>
                          <a:spcPct val="115000"/>
                        </a:lnSpc>
                        <a:spcBef>
                          <a:spcPts val="1200"/>
                        </a:spcBef>
                        <a:spcAft>
                          <a:spcPts val="0"/>
                        </a:spcAft>
                      </a:pPr>
                      <a:r>
                        <a:rPr lang="de-DE" sz="1400" dirty="0">
                          <a:effectLst/>
                          <a:latin typeface="Century Gothic" panose="020B0502020202020204" pitchFamily="34" charset="0"/>
                          <a:ea typeface="Century Gothic" panose="020B0502020202020204" pitchFamily="34" charset="0"/>
                          <a:cs typeface="Times New Roman" panose="02020603050405020304" pitchFamily="18" charset="0"/>
                        </a:rPr>
                        <a:t>Schreiben zu Bildern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indent="0" algn="ctr" defTabSz="914400" rtl="0" eaLnBrk="1" fontAlgn="auto" latinLnBrk="0" hangingPunct="1">
                        <a:lnSpc>
                          <a:spcPct val="115000"/>
                        </a:lnSpc>
                        <a:spcBef>
                          <a:spcPts val="1200"/>
                        </a:spcBef>
                        <a:spcAft>
                          <a:spcPts val="0"/>
                        </a:spcAft>
                        <a:buClrTx/>
                        <a:buSzTx/>
                        <a:buFontTx/>
                        <a:buNone/>
                        <a:tabLst/>
                        <a:defRPr/>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2 Arbeitshefte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indent="0" algn="ctr" defTabSz="914400" rtl="0" eaLnBrk="1" fontAlgn="auto" latinLnBrk="0" hangingPunct="1">
                        <a:lnSpc>
                          <a:spcPct val="115000"/>
                        </a:lnSpc>
                        <a:spcBef>
                          <a:spcPts val="1200"/>
                        </a:spcBef>
                        <a:spcAft>
                          <a:spcPts val="0"/>
                        </a:spcAft>
                        <a:buClrTx/>
                        <a:buSzTx/>
                        <a:buFontTx/>
                        <a:buNone/>
                        <a:tabLst/>
                        <a:defRPr/>
                      </a:pPr>
                      <a:r>
                        <a:rPr lang="de-DE" sz="1200" kern="12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www.jandorfverlag.de</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1200"/>
                        </a:spcBef>
                        <a:spcAft>
                          <a:spcPts val="0"/>
                        </a:spcAft>
                      </a:pPr>
                      <a:r>
                        <a:rPr lang="de-DE" sz="1200" dirty="0">
                          <a:effectLst/>
                          <a:latin typeface="Century Gothic" panose="020B0502020202020204" pitchFamily="34" charset="0"/>
                          <a:ea typeface="Century Gothic" panose="020B0502020202020204" pitchFamily="34" charset="0"/>
                          <a:cs typeface="Times New Roman" panose="02020603050405020304" pitchFamily="18" charset="0"/>
                        </a:rPr>
                        <a:t>Je 2,40€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785872486"/>
                  </a:ext>
                </a:extLst>
              </a:tr>
              <a:tr h="927476">
                <a:tc>
                  <a:txBody>
                    <a:bodyPr/>
                    <a:lstStyle/>
                    <a:p>
                      <a:pPr marL="0" marR="0" lvl="0" indent="0" algn="ctr" defTabSz="914400" rtl="0" eaLnBrk="1" fontAlgn="auto" latinLnBrk="0" hangingPunct="1">
                        <a:lnSpc>
                          <a:spcPct val="115000"/>
                        </a:lnSpc>
                        <a:spcBef>
                          <a:spcPts val="1200"/>
                        </a:spcBef>
                        <a:spcAft>
                          <a:spcPts val="0"/>
                        </a:spcAft>
                        <a:buClrTx/>
                        <a:buSzTx/>
                        <a:buFontTx/>
                        <a:buNone/>
                        <a:tabLst/>
                        <a:defRPr/>
                      </a:pPr>
                      <a:r>
                        <a:rPr lang="de-DE" sz="1400" dirty="0">
                          <a:effectLst/>
                          <a:latin typeface="Century Gothic" panose="020B0502020202020204" pitchFamily="34" charset="0"/>
                          <a:ea typeface="Century Gothic" panose="020B0502020202020204" pitchFamily="34" charset="0"/>
                          <a:cs typeface="Arial" panose="020B0604020202020204" pitchFamily="34" charset="0"/>
                        </a:rPr>
                        <a:t>Vorbeugen und fördern mit FRESCH</a:t>
                      </a:r>
                      <a:endParaRPr lang="de-DE"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indent="0" algn="ctr" defTabSz="914400" rtl="0" eaLnBrk="1" fontAlgn="auto" latinLnBrk="0" hangingPunct="1">
                        <a:lnSpc>
                          <a:spcPct val="115000"/>
                        </a:lnSpc>
                        <a:spcBef>
                          <a:spcPts val="1200"/>
                        </a:spcBef>
                        <a:spcAft>
                          <a:spcPts val="0"/>
                        </a:spcAft>
                        <a:buClrTx/>
                        <a:buSzTx/>
                        <a:buFontTx/>
                        <a:buNone/>
                        <a:tabLst/>
                        <a:defRPr/>
                      </a:pPr>
                      <a:r>
                        <a:rPr lang="de-DE" sz="1200" dirty="0">
                          <a:effectLst/>
                          <a:latin typeface="Century Gothic" panose="020B0502020202020204" pitchFamily="34" charset="0"/>
                          <a:ea typeface="Century Gothic" panose="020B0502020202020204" pitchFamily="34" charset="0"/>
                          <a:cs typeface="Arial" panose="020B0604020202020204" pitchFamily="34" charset="0"/>
                        </a:rPr>
                        <a:t>Kopiervorlagen für Klasse 1-4</a:t>
                      </a:r>
                      <a:endParaRPr lang="de-DE" sz="12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indent="0" algn="ctr" defTabSz="914400" rtl="0" eaLnBrk="1" fontAlgn="auto" latinLnBrk="0" hangingPunct="1">
                        <a:lnSpc>
                          <a:spcPct val="115000"/>
                        </a:lnSpc>
                        <a:spcBef>
                          <a:spcPts val="1200"/>
                        </a:spcBef>
                        <a:spcAft>
                          <a:spcPts val="0"/>
                        </a:spcAft>
                        <a:buClrTx/>
                        <a:buSzTx/>
                        <a:buFontTx/>
                        <a:buNone/>
                        <a:tabLst/>
                        <a:defRPr/>
                      </a:pPr>
                      <a:r>
                        <a:rPr lang="de-DE" sz="1200" dirty="0">
                          <a:effectLst/>
                          <a:latin typeface="Century Gothic" panose="020B0502020202020204" pitchFamily="34" charset="0"/>
                          <a:ea typeface="Century Gothic" panose="020B0502020202020204" pitchFamily="34" charset="0"/>
                          <a:cs typeface="Arial" panose="020B0604020202020204" pitchFamily="34" charset="0"/>
                        </a:rPr>
                        <a:t>www.cornelson.de</a:t>
                      </a:r>
                      <a:endParaRPr lang="de-DE" sz="12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indent="0" algn="ctr" defTabSz="914400" rtl="0" eaLnBrk="1" fontAlgn="auto" latinLnBrk="0" hangingPunct="1">
                        <a:lnSpc>
                          <a:spcPct val="115000"/>
                        </a:lnSpc>
                        <a:spcBef>
                          <a:spcPts val="1200"/>
                        </a:spcBef>
                        <a:spcAft>
                          <a:spcPts val="0"/>
                        </a:spcAft>
                        <a:buClrTx/>
                        <a:buSzTx/>
                        <a:buFontTx/>
                        <a:buNone/>
                        <a:tabLst/>
                        <a:defRPr/>
                      </a:pPr>
                      <a:r>
                        <a:rPr lang="de-DE" sz="1200" dirty="0">
                          <a:effectLst/>
                          <a:latin typeface="Century Gothic" panose="020B0502020202020204" pitchFamily="34" charset="0"/>
                          <a:ea typeface="Century Gothic" panose="020B0502020202020204" pitchFamily="34" charset="0"/>
                          <a:cs typeface="Arial" panose="020B0604020202020204" pitchFamily="34" charset="0"/>
                        </a:rPr>
                        <a:t>21€</a:t>
                      </a:r>
                      <a:endParaRPr lang="de-DE" sz="12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3463228173"/>
                  </a:ext>
                </a:extLst>
              </a:tr>
            </a:tbl>
          </a:graphicData>
        </a:graphic>
      </p:graphicFrame>
      <p:sp>
        <p:nvSpPr>
          <p:cNvPr id="4" name="Foliennummernplatzhalter 3"/>
          <p:cNvSpPr>
            <a:spLocks noGrp="1"/>
          </p:cNvSpPr>
          <p:nvPr>
            <p:ph type="sldNum" sz="quarter" idx="12"/>
          </p:nvPr>
        </p:nvSpPr>
        <p:spPr/>
        <p:txBody>
          <a:bodyPr/>
          <a:lstStyle/>
          <a:p>
            <a:fld id="{16C7CB04-8280-426B-AD9D-13D53293D92D}" type="slidenum">
              <a:rPr lang="de-DE" smtClean="0"/>
              <a:pPr/>
              <a:t>48</a:t>
            </a:fld>
            <a:endParaRPr lang="de-DE" dirty="0"/>
          </a:p>
        </p:txBody>
      </p:sp>
    </p:spTree>
    <p:extLst>
      <p:ext uri="{BB962C8B-B14F-4D97-AF65-F5344CB8AC3E}">
        <p14:creationId xmlns:p14="http://schemas.microsoft.com/office/powerpoint/2010/main" val="3769894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ChangeArrowheads="1"/>
          </p:cNvSpPr>
          <p:nvPr/>
        </p:nvSpPr>
        <p:spPr bwMode="auto">
          <a:xfrm>
            <a:off x="250825" y="188913"/>
            <a:ext cx="8642350" cy="6480175"/>
          </a:xfrm>
          <a:prstGeom prst="foldedCorner">
            <a:avLst>
              <a:gd name="adj" fmla="val 12500"/>
            </a:avLst>
          </a:prstGeom>
          <a:solidFill>
            <a:schemeClr val="bg1"/>
          </a:solidFill>
          <a:ln w="38100">
            <a:solidFill>
              <a:srgbClr val="000099"/>
            </a:solidFill>
            <a:round/>
            <a:headEnd/>
            <a:tailEnd/>
          </a:ln>
          <a:effectLst/>
        </p:spPr>
        <p:txBody>
          <a:bodyPr wrap="none" anchor="ctr"/>
          <a:lstStyle/>
          <a:p>
            <a:r>
              <a:rPr lang="de-DE" sz="3600" b="1" dirty="0">
                <a:solidFill>
                  <a:srgbClr val="000099"/>
                </a:solidFill>
              </a:rPr>
              <a:t>   </a:t>
            </a:r>
          </a:p>
          <a:p>
            <a:r>
              <a:rPr lang="de-DE" sz="3600" b="1" dirty="0">
                <a:solidFill>
                  <a:srgbClr val="000099"/>
                </a:solidFill>
              </a:rPr>
              <a:t>  </a:t>
            </a:r>
          </a:p>
          <a:p>
            <a:endParaRPr lang="de-DE" sz="3600" b="1" dirty="0">
              <a:solidFill>
                <a:srgbClr val="000099"/>
              </a:solidFill>
            </a:endParaRPr>
          </a:p>
          <a:p>
            <a:endParaRPr lang="de-DE" sz="3600" b="1" dirty="0">
              <a:solidFill>
                <a:srgbClr val="000099"/>
              </a:solidFill>
            </a:endParaRPr>
          </a:p>
          <a:p>
            <a:endParaRPr lang="de-DE" sz="3600" b="1" dirty="0">
              <a:solidFill>
                <a:srgbClr val="000099"/>
              </a:solidFill>
            </a:endParaRPr>
          </a:p>
          <a:p>
            <a:pPr algn="ctr"/>
            <a:r>
              <a:rPr lang="de-DE" sz="3600" b="1" dirty="0">
                <a:solidFill>
                  <a:srgbClr val="000099"/>
                </a:solidFill>
              </a:rPr>
              <a:t> </a:t>
            </a:r>
          </a:p>
          <a:p>
            <a:pPr algn="ctr"/>
            <a:endParaRPr lang="de-DE" sz="4400" dirty="0">
              <a:solidFill>
                <a:srgbClr val="C00000"/>
              </a:solidFill>
              <a:latin typeface="Century Gothic" pitchFamily="34" charset="0"/>
            </a:endParaRPr>
          </a:p>
          <a:p>
            <a:pPr algn="ctr"/>
            <a:r>
              <a:rPr lang="de-DE" sz="4400" dirty="0">
                <a:solidFill>
                  <a:srgbClr val="C00000"/>
                </a:solidFill>
                <a:latin typeface="Century Gothic" pitchFamily="34" charset="0"/>
              </a:rPr>
              <a:t>Einladung in die Leseklasse</a:t>
            </a:r>
            <a:br>
              <a:rPr lang="de-DE" sz="4400" dirty="0">
                <a:solidFill>
                  <a:srgbClr val="C00000"/>
                </a:solidFill>
                <a:latin typeface="Century Gothic" pitchFamily="34" charset="0"/>
              </a:rPr>
            </a:br>
            <a:r>
              <a:rPr lang="de-DE" sz="4400" dirty="0">
                <a:solidFill>
                  <a:srgbClr val="C00000"/>
                </a:solidFill>
                <a:latin typeface="Century Gothic" pitchFamily="34" charset="0"/>
              </a:rPr>
              <a:t>am Dienstag, 9. Mai 2017</a:t>
            </a:r>
            <a:br>
              <a:rPr lang="de-DE" sz="4400" dirty="0">
                <a:solidFill>
                  <a:srgbClr val="C00000"/>
                </a:solidFill>
                <a:latin typeface="Century Gothic" pitchFamily="34" charset="0"/>
              </a:rPr>
            </a:br>
            <a:endParaRPr lang="de-DE" sz="4400" dirty="0">
              <a:solidFill>
                <a:srgbClr val="C00000"/>
              </a:solidFill>
              <a:latin typeface="Century Gothic" pitchFamily="34" charset="0"/>
            </a:endParaRPr>
          </a:p>
          <a:p>
            <a:pPr indent="1614488"/>
            <a:r>
              <a:rPr lang="de-DE" sz="3200" dirty="0">
                <a:solidFill>
                  <a:srgbClr val="C00000"/>
                </a:solidFill>
                <a:latin typeface="Century Gothic" pitchFamily="34" charset="0"/>
              </a:rPr>
              <a:t>8.15 Uhr Gespräch</a:t>
            </a:r>
          </a:p>
          <a:p>
            <a:pPr indent="1614488"/>
            <a:r>
              <a:rPr lang="de-DE" sz="3200" dirty="0">
                <a:solidFill>
                  <a:srgbClr val="C00000"/>
                </a:solidFill>
                <a:latin typeface="Century Gothic" pitchFamily="34" charset="0"/>
              </a:rPr>
              <a:t>8.45 Uhr Deutschunterricht</a:t>
            </a:r>
          </a:p>
          <a:p>
            <a:pPr indent="1614488"/>
            <a:r>
              <a:rPr lang="de-DE" dirty="0">
                <a:solidFill>
                  <a:srgbClr val="C00000"/>
                </a:solidFill>
                <a:latin typeface="Century Gothic" pitchFamily="34" charset="0"/>
              </a:rPr>
              <a:t>und wer noch mehr Zeit hat: </a:t>
            </a:r>
          </a:p>
          <a:p>
            <a:pPr indent="1614488"/>
            <a:r>
              <a:rPr lang="de-DE" sz="3200" dirty="0">
                <a:solidFill>
                  <a:srgbClr val="C00000"/>
                </a:solidFill>
                <a:latin typeface="Century Gothic" pitchFamily="34" charset="0"/>
              </a:rPr>
              <a:t>9.50 Uhr – 10.10 Uhr Bürozeit</a:t>
            </a:r>
          </a:p>
          <a:p>
            <a:r>
              <a:rPr lang="de-DE" sz="7200" b="1" dirty="0">
                <a:solidFill>
                  <a:srgbClr val="C00000"/>
                </a:solidFill>
              </a:rPr>
              <a:t> </a:t>
            </a:r>
            <a:endParaRPr lang="de-DE" sz="3200" dirty="0">
              <a:solidFill>
                <a:srgbClr val="C00000"/>
              </a:solidFill>
              <a:sym typeface="Wingdings 3" pitchFamily="18" charset="2"/>
            </a:endParaRPr>
          </a:p>
          <a:p>
            <a:r>
              <a:rPr lang="de-DE" sz="3200" dirty="0">
                <a:solidFill>
                  <a:srgbClr val="000099"/>
                </a:solidFill>
                <a:sym typeface="Wingdings 3" pitchFamily="18" charset="2"/>
              </a:rPr>
              <a:t>  </a:t>
            </a:r>
            <a:endParaRPr lang="de-DE" sz="3200" dirty="0">
              <a:solidFill>
                <a:srgbClr val="000099"/>
              </a:solidFill>
            </a:endParaRPr>
          </a:p>
        </p:txBody>
      </p:sp>
      <p:sp>
        <p:nvSpPr>
          <p:cNvPr id="60419" name="Line 3"/>
          <p:cNvSpPr>
            <a:spLocks noChangeShapeType="1"/>
          </p:cNvSpPr>
          <p:nvPr/>
        </p:nvSpPr>
        <p:spPr bwMode="auto">
          <a:xfrm>
            <a:off x="323850" y="2205038"/>
            <a:ext cx="0" cy="0"/>
          </a:xfrm>
          <a:prstGeom prst="line">
            <a:avLst/>
          </a:prstGeom>
          <a:noFill/>
          <a:ln w="9525">
            <a:solidFill>
              <a:schemeClr val="tx1"/>
            </a:solidFill>
            <a:round/>
            <a:headEnd/>
            <a:tailEnd/>
          </a:ln>
          <a:effectLst/>
        </p:spPr>
        <p:txBody>
          <a:bodyPr/>
          <a:lstStyle/>
          <a:p>
            <a:endParaRPr lang="de-DE"/>
          </a:p>
        </p:txBody>
      </p:sp>
      <p:pic>
        <p:nvPicPr>
          <p:cNvPr id="60421" name="Bild 1"/>
          <p:cNvPicPr>
            <a:picLocks noChangeAspect="1" noChangeArrowheads="1"/>
          </p:cNvPicPr>
          <p:nvPr/>
        </p:nvPicPr>
        <p:blipFill>
          <a:blip r:embed="rId2" cstate="print"/>
          <a:srcRect/>
          <a:stretch>
            <a:fillRect/>
          </a:stretch>
        </p:blipFill>
        <p:spPr bwMode="auto">
          <a:xfrm>
            <a:off x="539552" y="188640"/>
            <a:ext cx="7877334" cy="2034543"/>
          </a:xfrm>
          <a:prstGeom prst="rect">
            <a:avLst/>
          </a:prstGeom>
          <a:noFill/>
        </p:spPr>
      </p:pic>
    </p:spTree>
    <p:extLst>
      <p:ext uri="{BB962C8B-B14F-4D97-AF65-F5344CB8AC3E}">
        <p14:creationId xmlns:p14="http://schemas.microsoft.com/office/powerpoint/2010/main" val="1162673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F O T O A R C H I V\Leseklasse\Klasse IV\100_7994.JPG"/>
          <p:cNvPicPr>
            <a:picLocks noGrp="1" noChangeAspect="1" noChangeArrowheads="1"/>
          </p:cNvPicPr>
          <p:nvPr>
            <p:ph idx="1"/>
          </p:nvPr>
        </p:nvPicPr>
        <p:blipFill>
          <a:blip r:embed="rId2" cstate="print"/>
          <a:srcRect l="30908" r="26665"/>
          <a:stretch>
            <a:fillRect/>
          </a:stretch>
        </p:blipFill>
        <p:spPr bwMode="auto">
          <a:xfrm>
            <a:off x="3980212" y="16114"/>
            <a:ext cx="1887932" cy="5933166"/>
          </a:xfrm>
          <a:prstGeom prst="rect">
            <a:avLst/>
          </a:prstGeom>
          <a:noFill/>
        </p:spPr>
      </p:pic>
      <p:sp>
        <p:nvSpPr>
          <p:cNvPr id="2" name="Foliennummernplatzhalter 1"/>
          <p:cNvSpPr>
            <a:spLocks noGrp="1"/>
          </p:cNvSpPr>
          <p:nvPr>
            <p:ph type="sldNum" sz="quarter" idx="12"/>
          </p:nvPr>
        </p:nvSpPr>
        <p:spPr/>
        <p:txBody>
          <a:bodyPr/>
          <a:lstStyle/>
          <a:p>
            <a:fld id="{16C7CB04-8280-426B-AD9D-13D53293D92D}" type="slidenum">
              <a:rPr lang="de-DE" smtClean="0"/>
              <a:pPr/>
              <a:t>5</a:t>
            </a:fld>
            <a:endParaRPr lang="de-DE" dirty="0"/>
          </a:p>
        </p:txBody>
      </p:sp>
      <p:sp>
        <p:nvSpPr>
          <p:cNvPr id="4" name="Titel 3"/>
          <p:cNvSpPr txBox="1">
            <a:spLocks/>
          </p:cNvSpPr>
          <p:nvPr/>
        </p:nvSpPr>
        <p:spPr>
          <a:xfrm>
            <a:off x="0" y="6273225"/>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    </a:t>
            </a:r>
            <a:endParaRPr lang="de-DE" b="1" spc="600" dirty="0">
              <a:solidFill>
                <a:schemeClr val="bg1"/>
              </a:solidFill>
              <a:latin typeface="Century Gothic" pitchFamily="34" charset="0"/>
              <a:ea typeface="Avignon" pitchFamily="2" charset="0"/>
            </a:endParaRPr>
          </a:p>
        </p:txBody>
      </p:sp>
      <p:grpSp>
        <p:nvGrpSpPr>
          <p:cNvPr id="5" name="Gruppieren 4"/>
          <p:cNvGrpSpPr/>
          <p:nvPr/>
        </p:nvGrpSpPr>
        <p:grpSpPr>
          <a:xfrm>
            <a:off x="5940152" y="6436683"/>
            <a:ext cx="2018722" cy="257858"/>
            <a:chOff x="5739544" y="6400588"/>
            <a:chExt cx="2018722" cy="257858"/>
          </a:xfrm>
        </p:grpSpPr>
        <p:sp>
          <p:nvSpPr>
            <p:cNvPr id="6" name="Halbbogen 7"/>
            <p:cNvSpPr/>
            <p:nvPr/>
          </p:nvSpPr>
          <p:spPr>
            <a:xfrm rot="10800000">
              <a:off x="5739544"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Halbbogen 7"/>
            <p:cNvSpPr/>
            <p:nvPr/>
          </p:nvSpPr>
          <p:spPr>
            <a:xfrm rot="10800000">
              <a:off x="7063948"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Halbbogen 7"/>
            <p:cNvSpPr/>
            <p:nvPr/>
          </p:nvSpPr>
          <p:spPr>
            <a:xfrm rot="10800000">
              <a:off x="6414187" y="640058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1246740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p:cNvSpPr txBox="1">
            <a:spLocks/>
          </p:cNvSpPr>
          <p:nvPr/>
        </p:nvSpPr>
        <p:spPr>
          <a:xfrm>
            <a:off x="0" y="6338298"/>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de-DE" sz="3200" b="1" dirty="0">
                <a:solidFill>
                  <a:schemeClr val="bg1"/>
                </a:solidFill>
                <a:latin typeface="Century Gothic" pitchFamily="34" charset="0"/>
                <a:ea typeface="Avignon" pitchFamily="2" charset="0"/>
              </a:rPr>
              <a:t>Lautgebärden</a:t>
            </a:r>
            <a:endParaRPr lang="de-DE" b="1" spc="600" dirty="0">
              <a:solidFill>
                <a:schemeClr val="bg1"/>
              </a:solidFill>
              <a:latin typeface="Century Gothic" pitchFamily="34" charset="0"/>
              <a:ea typeface="Avignon" pitchFamily="2"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91568" y="2252953"/>
            <a:ext cx="4960862" cy="3307241"/>
          </a:xfrm>
          <a:prstGeom prst="rect">
            <a:avLst/>
          </a:prstGeom>
        </p:spPr>
      </p:pic>
      <p:sp>
        <p:nvSpPr>
          <p:cNvPr id="4" name="Foliennummernplatzhalter 3"/>
          <p:cNvSpPr>
            <a:spLocks noGrp="1"/>
          </p:cNvSpPr>
          <p:nvPr>
            <p:ph type="sldNum" sz="quarter" idx="12"/>
          </p:nvPr>
        </p:nvSpPr>
        <p:spPr/>
        <p:txBody>
          <a:bodyPr/>
          <a:lstStyle/>
          <a:p>
            <a:fld id="{16C7CB04-8280-426B-AD9D-13D53293D92D}" type="slidenum">
              <a:rPr lang="de-DE" smtClean="0"/>
              <a:pPr/>
              <a:t>6</a:t>
            </a:fld>
            <a:endParaRPr lang="de-DE" dirty="0"/>
          </a:p>
        </p:txBody>
      </p:sp>
      <p:sp>
        <p:nvSpPr>
          <p:cNvPr id="12" name="Rechteck 11"/>
          <p:cNvSpPr/>
          <p:nvPr/>
        </p:nvSpPr>
        <p:spPr>
          <a:xfrm>
            <a:off x="1115616" y="593940"/>
            <a:ext cx="6912768" cy="707886"/>
          </a:xfrm>
          <a:prstGeom prst="rect">
            <a:avLst/>
          </a:prstGeom>
        </p:spPr>
        <p:txBody>
          <a:bodyPr wrap="square">
            <a:spAutoFit/>
          </a:bodyPr>
          <a:lstStyle/>
          <a:p>
            <a:pPr algn="ctr"/>
            <a:r>
              <a:rPr lang="de-DE" sz="4000" dirty="0">
                <a:solidFill>
                  <a:srgbClr val="0070C0"/>
                </a:solidFill>
                <a:latin typeface="Century Gothic" panose="020B0502020202020204" pitchFamily="34" charset="0"/>
              </a:rPr>
              <a:t>Lautgebärden</a:t>
            </a:r>
            <a:endParaRPr lang="de-DE" sz="4000" dirty="0">
              <a:latin typeface="Century Gothic" panose="020B0502020202020204" pitchFamily="34" charset="0"/>
            </a:endParaRPr>
          </a:p>
        </p:txBody>
      </p:sp>
      <p:sp>
        <p:nvSpPr>
          <p:cNvPr id="13" name="Titel 3"/>
          <p:cNvSpPr txBox="1">
            <a:spLocks/>
          </p:cNvSpPr>
          <p:nvPr/>
        </p:nvSpPr>
        <p:spPr>
          <a:xfrm>
            <a:off x="0" y="6273225"/>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    </a:t>
            </a:r>
            <a:endParaRPr lang="de-DE" b="1" spc="600" dirty="0">
              <a:solidFill>
                <a:schemeClr val="bg1"/>
              </a:solidFill>
              <a:latin typeface="Century Gothic" pitchFamily="34" charset="0"/>
              <a:ea typeface="Avignon" pitchFamily="2" charset="0"/>
            </a:endParaRPr>
          </a:p>
        </p:txBody>
      </p:sp>
      <p:grpSp>
        <p:nvGrpSpPr>
          <p:cNvPr id="14" name="Gruppieren 13"/>
          <p:cNvGrpSpPr/>
          <p:nvPr/>
        </p:nvGrpSpPr>
        <p:grpSpPr>
          <a:xfrm>
            <a:off x="5739544" y="6400588"/>
            <a:ext cx="2018722" cy="257858"/>
            <a:chOff x="5739544" y="6400588"/>
            <a:chExt cx="2018722" cy="257858"/>
          </a:xfrm>
        </p:grpSpPr>
        <p:sp>
          <p:nvSpPr>
            <p:cNvPr id="15" name="Halbbogen 7"/>
            <p:cNvSpPr/>
            <p:nvPr/>
          </p:nvSpPr>
          <p:spPr>
            <a:xfrm rot="10800000">
              <a:off x="5739544"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Halbbogen 7"/>
            <p:cNvSpPr/>
            <p:nvPr/>
          </p:nvSpPr>
          <p:spPr>
            <a:xfrm rot="10800000">
              <a:off x="7063948"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Halbbogen 7"/>
            <p:cNvSpPr/>
            <p:nvPr/>
          </p:nvSpPr>
          <p:spPr>
            <a:xfrm rot="10800000">
              <a:off x="6414187" y="640058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72009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45442"/>
          </a:xfrm>
        </p:spPr>
        <p:txBody>
          <a:bodyPr>
            <a:normAutofit/>
          </a:bodyPr>
          <a:lstStyle/>
          <a:p>
            <a:pPr algn="l"/>
            <a:r>
              <a:rPr lang="de-DE" dirty="0">
                <a:solidFill>
                  <a:srgbClr val="C00000"/>
                </a:solidFill>
                <a:latin typeface="Century Gothic" pitchFamily="34" charset="0"/>
              </a:rPr>
              <a:t> </a:t>
            </a:r>
            <a:endParaRPr lang="de-DE" dirty="0">
              <a:solidFill>
                <a:srgbClr val="C00000"/>
              </a:solidFill>
            </a:endParaRPr>
          </a:p>
        </p:txBody>
      </p:sp>
      <p:sp>
        <p:nvSpPr>
          <p:cNvPr id="3" name="Inhaltsplatzhalter 2"/>
          <p:cNvSpPr>
            <a:spLocks noGrp="1"/>
          </p:cNvSpPr>
          <p:nvPr>
            <p:ph idx="1"/>
          </p:nvPr>
        </p:nvSpPr>
        <p:spPr>
          <a:xfrm>
            <a:off x="899592" y="2060847"/>
            <a:ext cx="7128792" cy="3595203"/>
          </a:xfrm>
          <a:ln w="19050">
            <a:noFill/>
          </a:ln>
        </p:spPr>
        <p:txBody>
          <a:bodyPr>
            <a:normAutofit/>
          </a:bodyPr>
          <a:lstStyle/>
          <a:p>
            <a:pPr>
              <a:lnSpc>
                <a:spcPct val="200000"/>
              </a:lnSpc>
              <a:buFont typeface="Courier New" pitchFamily="49" charset="0"/>
              <a:buChar char="o"/>
            </a:pPr>
            <a:r>
              <a:rPr lang="de-DE" sz="2400" dirty="0">
                <a:solidFill>
                  <a:srgbClr val="0070C0"/>
                </a:solidFill>
                <a:latin typeface="Century Gothic" pitchFamily="34" charset="0"/>
              </a:rPr>
              <a:t>erleichtern das Einprägen der Buchstaben</a:t>
            </a:r>
          </a:p>
          <a:p>
            <a:pPr>
              <a:lnSpc>
                <a:spcPct val="200000"/>
              </a:lnSpc>
              <a:buFont typeface="Courier New" pitchFamily="49" charset="0"/>
              <a:buChar char="o"/>
            </a:pPr>
            <a:r>
              <a:rPr lang="de-DE" sz="2400" dirty="0">
                <a:solidFill>
                  <a:srgbClr val="0070C0"/>
                </a:solidFill>
                <a:latin typeface="Century Gothic" pitchFamily="34" charset="0"/>
              </a:rPr>
              <a:t>die Synthese wird nebenbei gelernt</a:t>
            </a:r>
          </a:p>
          <a:p>
            <a:pPr>
              <a:lnSpc>
                <a:spcPct val="200000"/>
              </a:lnSpc>
              <a:buFont typeface="Courier New" pitchFamily="49" charset="0"/>
              <a:buChar char="o"/>
            </a:pPr>
            <a:r>
              <a:rPr lang="de-DE" sz="2400" dirty="0">
                <a:solidFill>
                  <a:srgbClr val="0070C0"/>
                </a:solidFill>
                <a:latin typeface="Century Gothic" pitchFamily="34" charset="0"/>
              </a:rPr>
              <a:t>stille Unterrichtsphasen</a:t>
            </a:r>
          </a:p>
          <a:p>
            <a:pPr>
              <a:lnSpc>
                <a:spcPct val="200000"/>
              </a:lnSpc>
              <a:buFont typeface="Courier New" pitchFamily="49" charset="0"/>
              <a:buChar char="o"/>
            </a:pPr>
            <a:r>
              <a:rPr lang="de-DE" sz="2400" dirty="0">
                <a:solidFill>
                  <a:srgbClr val="0070C0"/>
                </a:solidFill>
                <a:latin typeface="Century Gothic" pitchFamily="34" charset="0"/>
              </a:rPr>
              <a:t>machen Spaß!</a:t>
            </a:r>
          </a:p>
          <a:p>
            <a:pPr>
              <a:lnSpc>
                <a:spcPct val="150000"/>
              </a:lnSpc>
              <a:buFont typeface="Courier New" pitchFamily="49" charset="0"/>
              <a:buChar char="o"/>
            </a:pPr>
            <a:endParaRPr lang="de-DE" sz="2400" dirty="0">
              <a:solidFill>
                <a:srgbClr val="C00000"/>
              </a:solidFill>
              <a:latin typeface="Century Gothic" pitchFamily="34" charset="0"/>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7</a:t>
            </a:fld>
            <a:endParaRPr lang="de-DE" dirty="0"/>
          </a:p>
        </p:txBody>
      </p:sp>
      <p:sp>
        <p:nvSpPr>
          <p:cNvPr id="12" name="Titel 3"/>
          <p:cNvSpPr txBox="1">
            <a:spLocks/>
          </p:cNvSpPr>
          <p:nvPr/>
        </p:nvSpPr>
        <p:spPr>
          <a:xfrm>
            <a:off x="0" y="6246524"/>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    </a:t>
            </a:r>
            <a:endParaRPr lang="de-DE" b="1" spc="600" dirty="0">
              <a:solidFill>
                <a:schemeClr val="bg1"/>
              </a:solidFill>
              <a:latin typeface="Century Gothic" pitchFamily="34" charset="0"/>
              <a:ea typeface="Avignon" pitchFamily="2" charset="0"/>
            </a:endParaRPr>
          </a:p>
        </p:txBody>
      </p:sp>
      <p:grpSp>
        <p:nvGrpSpPr>
          <p:cNvPr id="13" name="Gruppieren 12"/>
          <p:cNvGrpSpPr/>
          <p:nvPr/>
        </p:nvGrpSpPr>
        <p:grpSpPr>
          <a:xfrm>
            <a:off x="5739544" y="6400588"/>
            <a:ext cx="2018722" cy="257858"/>
            <a:chOff x="5739544" y="6400588"/>
            <a:chExt cx="2018722" cy="257858"/>
          </a:xfrm>
        </p:grpSpPr>
        <p:sp>
          <p:nvSpPr>
            <p:cNvPr id="14" name="Halbbogen 7"/>
            <p:cNvSpPr/>
            <p:nvPr/>
          </p:nvSpPr>
          <p:spPr>
            <a:xfrm rot="10800000">
              <a:off x="5739544"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Halbbogen 7"/>
            <p:cNvSpPr/>
            <p:nvPr/>
          </p:nvSpPr>
          <p:spPr>
            <a:xfrm rot="10800000">
              <a:off x="7063948"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Halbbogen 7"/>
            <p:cNvSpPr/>
            <p:nvPr/>
          </p:nvSpPr>
          <p:spPr>
            <a:xfrm rot="10800000">
              <a:off x="6414187" y="640058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7" name="Rechteck 16"/>
          <p:cNvSpPr/>
          <p:nvPr/>
        </p:nvSpPr>
        <p:spPr>
          <a:xfrm>
            <a:off x="1007604" y="803229"/>
            <a:ext cx="6912768" cy="707886"/>
          </a:xfrm>
          <a:prstGeom prst="rect">
            <a:avLst/>
          </a:prstGeom>
        </p:spPr>
        <p:txBody>
          <a:bodyPr wrap="square">
            <a:spAutoFit/>
          </a:bodyPr>
          <a:lstStyle/>
          <a:p>
            <a:pPr algn="ctr"/>
            <a:r>
              <a:rPr lang="de-DE" sz="4000" dirty="0">
                <a:solidFill>
                  <a:srgbClr val="0070C0"/>
                </a:solidFill>
                <a:latin typeface="Century Gothic" panose="020B0502020202020204" pitchFamily="34" charset="0"/>
              </a:rPr>
              <a:t>Lautgebärden</a:t>
            </a:r>
            <a:endParaRPr lang="de-DE" sz="4000" dirty="0">
              <a:latin typeface="Century Gothic" panose="020B0502020202020204" pitchFamily="34" charset="0"/>
            </a:endParaRPr>
          </a:p>
        </p:txBody>
      </p:sp>
    </p:spTree>
    <p:extLst>
      <p:ext uri="{BB962C8B-B14F-4D97-AF65-F5344CB8AC3E}">
        <p14:creationId xmlns:p14="http://schemas.microsoft.com/office/powerpoint/2010/main" val="672060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45442"/>
          </a:xfrm>
        </p:spPr>
        <p:txBody>
          <a:bodyPr>
            <a:normAutofit/>
          </a:bodyPr>
          <a:lstStyle/>
          <a:p>
            <a:pPr algn="l"/>
            <a:r>
              <a:rPr lang="de-DE" dirty="0">
                <a:solidFill>
                  <a:srgbClr val="C00000"/>
                </a:solidFill>
                <a:latin typeface="Century Gothic" pitchFamily="34" charset="0"/>
              </a:rPr>
              <a:t> </a:t>
            </a:r>
            <a:endParaRPr lang="de-DE" dirty="0">
              <a:solidFill>
                <a:srgbClr val="C00000"/>
              </a:solidFill>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8</a:t>
            </a:fld>
            <a:endParaRPr lang="de-DE" dirty="0"/>
          </a:p>
        </p:txBody>
      </p:sp>
      <p:sp>
        <p:nvSpPr>
          <p:cNvPr id="12" name="Titel 3"/>
          <p:cNvSpPr txBox="1">
            <a:spLocks/>
          </p:cNvSpPr>
          <p:nvPr/>
        </p:nvSpPr>
        <p:spPr>
          <a:xfrm>
            <a:off x="0" y="6246524"/>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    </a:t>
            </a:r>
            <a:endParaRPr lang="de-DE" b="1" spc="600" dirty="0">
              <a:solidFill>
                <a:schemeClr val="bg1"/>
              </a:solidFill>
              <a:latin typeface="Century Gothic" pitchFamily="34" charset="0"/>
              <a:ea typeface="Avignon" pitchFamily="2" charset="0"/>
            </a:endParaRPr>
          </a:p>
        </p:txBody>
      </p:sp>
      <p:grpSp>
        <p:nvGrpSpPr>
          <p:cNvPr id="13" name="Gruppieren 12"/>
          <p:cNvGrpSpPr/>
          <p:nvPr/>
        </p:nvGrpSpPr>
        <p:grpSpPr>
          <a:xfrm>
            <a:off x="5739544" y="6400588"/>
            <a:ext cx="2018722" cy="257858"/>
            <a:chOff x="5739544" y="6400588"/>
            <a:chExt cx="2018722" cy="257858"/>
          </a:xfrm>
        </p:grpSpPr>
        <p:sp>
          <p:nvSpPr>
            <p:cNvPr id="14" name="Halbbogen 7"/>
            <p:cNvSpPr/>
            <p:nvPr/>
          </p:nvSpPr>
          <p:spPr>
            <a:xfrm rot="10800000">
              <a:off x="5739544"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Halbbogen 7"/>
            <p:cNvSpPr/>
            <p:nvPr/>
          </p:nvSpPr>
          <p:spPr>
            <a:xfrm rot="10800000">
              <a:off x="7063948"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Halbbogen 7"/>
            <p:cNvSpPr/>
            <p:nvPr/>
          </p:nvSpPr>
          <p:spPr>
            <a:xfrm rot="10800000">
              <a:off x="6414187" y="640058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7" name="Rechteck 16"/>
          <p:cNvSpPr/>
          <p:nvPr/>
        </p:nvSpPr>
        <p:spPr>
          <a:xfrm>
            <a:off x="1007604" y="803229"/>
            <a:ext cx="6912768" cy="707886"/>
          </a:xfrm>
          <a:prstGeom prst="rect">
            <a:avLst/>
          </a:prstGeom>
        </p:spPr>
        <p:txBody>
          <a:bodyPr wrap="square">
            <a:spAutoFit/>
          </a:bodyPr>
          <a:lstStyle/>
          <a:p>
            <a:pPr algn="ctr"/>
            <a:r>
              <a:rPr lang="de-DE" sz="4000" dirty="0">
                <a:solidFill>
                  <a:srgbClr val="0070C0"/>
                </a:solidFill>
                <a:latin typeface="Century Gothic" panose="020B0502020202020204" pitchFamily="34" charset="0"/>
              </a:rPr>
              <a:t>Lautgebärden</a:t>
            </a:r>
            <a:endParaRPr lang="de-DE" sz="4000" dirty="0">
              <a:latin typeface="Century Gothic" panose="020B0502020202020204" pitchFamily="34" charset="0"/>
            </a:endParaRPr>
          </a:p>
        </p:txBody>
      </p:sp>
      <p:pic>
        <p:nvPicPr>
          <p:cNvPr id="11" name="Bild 1" descr="Scannen0001"/>
          <p:cNvPicPr>
            <a:picLocks noGrp="1"/>
          </p:cNvPicPr>
          <p:nvPr>
            <p:ph idx="1"/>
          </p:nvPr>
        </p:nvPicPr>
        <p:blipFill>
          <a:blip r:embed="rId2" cstate="print"/>
          <a:srcRect/>
          <a:stretch>
            <a:fillRect/>
          </a:stretch>
        </p:blipFill>
        <p:spPr bwMode="auto">
          <a:xfrm>
            <a:off x="2987824" y="1700808"/>
            <a:ext cx="2952328" cy="4246685"/>
          </a:xfrm>
          <a:prstGeom prst="rect">
            <a:avLst/>
          </a:prstGeom>
          <a:noFill/>
          <a:ln w="19050" cmpd="sng">
            <a:solidFill>
              <a:srgbClr val="000000"/>
            </a:solidFill>
            <a:miter lim="800000"/>
            <a:headEnd/>
            <a:tailEnd/>
          </a:ln>
          <a:effectLst/>
        </p:spPr>
      </p:pic>
    </p:spTree>
    <p:extLst>
      <p:ext uri="{BB962C8B-B14F-4D97-AF65-F5344CB8AC3E}">
        <p14:creationId xmlns:p14="http://schemas.microsoft.com/office/powerpoint/2010/main" val="243900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45442"/>
          </a:xfrm>
        </p:spPr>
        <p:txBody>
          <a:bodyPr>
            <a:normAutofit/>
          </a:bodyPr>
          <a:lstStyle/>
          <a:p>
            <a:pPr algn="l"/>
            <a:r>
              <a:rPr lang="de-DE" dirty="0">
                <a:solidFill>
                  <a:srgbClr val="C00000"/>
                </a:solidFill>
                <a:latin typeface="Century Gothic" pitchFamily="34" charset="0"/>
              </a:rPr>
              <a:t> </a:t>
            </a:r>
            <a:endParaRPr lang="de-DE" dirty="0">
              <a:solidFill>
                <a:srgbClr val="C00000"/>
              </a:solidFill>
            </a:endParaRPr>
          </a:p>
        </p:txBody>
      </p:sp>
      <p:sp>
        <p:nvSpPr>
          <p:cNvPr id="4" name="Foliennummernplatzhalter 3"/>
          <p:cNvSpPr>
            <a:spLocks noGrp="1"/>
          </p:cNvSpPr>
          <p:nvPr>
            <p:ph type="sldNum" sz="quarter" idx="12"/>
          </p:nvPr>
        </p:nvSpPr>
        <p:spPr/>
        <p:txBody>
          <a:bodyPr/>
          <a:lstStyle/>
          <a:p>
            <a:fld id="{16C7CB04-8280-426B-AD9D-13D53293D92D}" type="slidenum">
              <a:rPr lang="de-DE" smtClean="0"/>
              <a:pPr/>
              <a:t>9</a:t>
            </a:fld>
            <a:endParaRPr lang="de-DE" dirty="0"/>
          </a:p>
        </p:txBody>
      </p:sp>
      <p:sp>
        <p:nvSpPr>
          <p:cNvPr id="12" name="Titel 3"/>
          <p:cNvSpPr txBox="1">
            <a:spLocks/>
          </p:cNvSpPr>
          <p:nvPr/>
        </p:nvSpPr>
        <p:spPr>
          <a:xfrm>
            <a:off x="0" y="6246524"/>
            <a:ext cx="9144000" cy="584775"/>
          </a:xfrm>
          <a:prstGeom prst="rect">
            <a:avLst/>
          </a:prstGeom>
          <a:solidFill>
            <a:srgbClr val="0070C0"/>
          </a:solidFill>
          <a:ln w="25400" cap="flat" cmpd="sng" algn="ctr">
            <a:solidFill>
              <a:schemeClr val="bg1"/>
            </a:solidFill>
            <a:prstDash val="soli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de-DE" sz="3200" b="1" dirty="0">
                <a:solidFill>
                  <a:schemeClr val="bg1"/>
                </a:solidFill>
                <a:latin typeface="Century Gothic" pitchFamily="34" charset="0"/>
                <a:ea typeface="Avignon" pitchFamily="2" charset="0"/>
              </a:rPr>
              <a:t>           Lauttreues Schreiben    </a:t>
            </a:r>
            <a:endParaRPr lang="de-DE" b="1" spc="600" dirty="0">
              <a:solidFill>
                <a:schemeClr val="bg1"/>
              </a:solidFill>
              <a:latin typeface="Century Gothic" pitchFamily="34" charset="0"/>
              <a:ea typeface="Avignon" pitchFamily="2" charset="0"/>
            </a:endParaRPr>
          </a:p>
        </p:txBody>
      </p:sp>
      <p:grpSp>
        <p:nvGrpSpPr>
          <p:cNvPr id="13" name="Gruppieren 12"/>
          <p:cNvGrpSpPr/>
          <p:nvPr/>
        </p:nvGrpSpPr>
        <p:grpSpPr>
          <a:xfrm>
            <a:off x="5739544" y="6400588"/>
            <a:ext cx="2018722" cy="257858"/>
            <a:chOff x="5739544" y="6400588"/>
            <a:chExt cx="2018722" cy="257858"/>
          </a:xfrm>
        </p:grpSpPr>
        <p:sp>
          <p:nvSpPr>
            <p:cNvPr id="14" name="Halbbogen 7"/>
            <p:cNvSpPr/>
            <p:nvPr/>
          </p:nvSpPr>
          <p:spPr>
            <a:xfrm rot="10800000">
              <a:off x="5739544"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Halbbogen 7"/>
            <p:cNvSpPr/>
            <p:nvPr/>
          </p:nvSpPr>
          <p:spPr>
            <a:xfrm rot="10800000">
              <a:off x="7063948" y="6400588"/>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Halbbogen 7"/>
            <p:cNvSpPr/>
            <p:nvPr/>
          </p:nvSpPr>
          <p:spPr>
            <a:xfrm rot="10800000">
              <a:off x="6414187" y="6400589"/>
              <a:ext cx="694318" cy="257857"/>
            </a:xfrm>
            <a:custGeom>
              <a:avLst/>
              <a:gdLst>
                <a:gd name="connsiteX0" fmla="*/ 0 w 694318"/>
                <a:gd name="connsiteY0" fmla="*/ 257857 h 515713"/>
                <a:gd name="connsiteX1" fmla="*/ 347159 w 694318"/>
                <a:gd name="connsiteY1" fmla="*/ 0 h 515713"/>
                <a:gd name="connsiteX2" fmla="*/ 694318 w 694318"/>
                <a:gd name="connsiteY2" fmla="*/ 257857 h 515713"/>
                <a:gd name="connsiteX3" fmla="*/ 565390 w 694318"/>
                <a:gd name="connsiteY3" fmla="*/ 257857 h 515713"/>
                <a:gd name="connsiteX4" fmla="*/ 347159 w 694318"/>
                <a:gd name="connsiteY4" fmla="*/ 128929 h 515713"/>
                <a:gd name="connsiteX5" fmla="*/ 128928 w 694318"/>
                <a:gd name="connsiteY5" fmla="*/ 257857 h 515713"/>
                <a:gd name="connsiteX6" fmla="*/ 0 w 694318"/>
                <a:gd name="connsiteY6" fmla="*/ 257857 h 515713"/>
                <a:gd name="connsiteX0" fmla="*/ 0 w 694318"/>
                <a:gd name="connsiteY0" fmla="*/ 257857 h 257857"/>
                <a:gd name="connsiteX1" fmla="*/ 347159 w 694318"/>
                <a:gd name="connsiteY1" fmla="*/ 0 h 257857"/>
                <a:gd name="connsiteX2" fmla="*/ 694318 w 694318"/>
                <a:gd name="connsiteY2" fmla="*/ 257857 h 257857"/>
                <a:gd name="connsiteX3" fmla="*/ 565390 w 694318"/>
                <a:gd name="connsiteY3" fmla="*/ 257857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128928 w 694318"/>
                <a:gd name="connsiteY5" fmla="*/ 257857 h 257857"/>
                <a:gd name="connsiteX6" fmla="*/ 0 w 694318"/>
                <a:gd name="connsiteY6" fmla="*/ 257857 h 257857"/>
                <a:gd name="connsiteX0" fmla="*/ 0 w 694318"/>
                <a:gd name="connsiteY0" fmla="*/ 257857 h 257857"/>
                <a:gd name="connsiteX1" fmla="*/ 347159 w 694318"/>
                <a:gd name="connsiteY1" fmla="*/ 0 h 257857"/>
                <a:gd name="connsiteX2" fmla="*/ 694318 w 694318"/>
                <a:gd name="connsiteY2" fmla="*/ 257857 h 257857"/>
                <a:gd name="connsiteX3" fmla="*/ 621373 w 694318"/>
                <a:gd name="connsiteY3" fmla="*/ 239196 h 257857"/>
                <a:gd name="connsiteX4" fmla="*/ 328497 w 694318"/>
                <a:gd name="connsiteY4" fmla="*/ 82276 h 257857"/>
                <a:gd name="connsiteX5" fmla="*/ 91606 w 694318"/>
                <a:gd name="connsiteY5" fmla="*/ 257857 h 257857"/>
                <a:gd name="connsiteX6" fmla="*/ 0 w 694318"/>
                <a:gd name="connsiteY6" fmla="*/ 257857 h 2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18" h="257857">
                  <a:moveTo>
                    <a:pt x="0" y="257857"/>
                  </a:moveTo>
                  <a:cubicBezTo>
                    <a:pt x="0" y="115447"/>
                    <a:pt x="155428" y="0"/>
                    <a:pt x="347159" y="0"/>
                  </a:cubicBezTo>
                  <a:cubicBezTo>
                    <a:pt x="538890" y="0"/>
                    <a:pt x="694318" y="115447"/>
                    <a:pt x="694318" y="257857"/>
                  </a:cubicBezTo>
                  <a:lnTo>
                    <a:pt x="621373" y="239196"/>
                  </a:lnTo>
                  <a:cubicBezTo>
                    <a:pt x="621373" y="167991"/>
                    <a:pt x="449023" y="82276"/>
                    <a:pt x="328497" y="82276"/>
                  </a:cubicBezTo>
                  <a:cubicBezTo>
                    <a:pt x="207971" y="82276"/>
                    <a:pt x="91606" y="186652"/>
                    <a:pt x="91606" y="257857"/>
                  </a:cubicBezTo>
                  <a:lnTo>
                    <a:pt x="0" y="25785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7" name="Rechteck 16"/>
          <p:cNvSpPr/>
          <p:nvPr/>
        </p:nvSpPr>
        <p:spPr>
          <a:xfrm>
            <a:off x="1007604" y="803229"/>
            <a:ext cx="6912768" cy="707886"/>
          </a:xfrm>
          <a:prstGeom prst="rect">
            <a:avLst/>
          </a:prstGeom>
        </p:spPr>
        <p:txBody>
          <a:bodyPr wrap="square">
            <a:spAutoFit/>
          </a:bodyPr>
          <a:lstStyle/>
          <a:p>
            <a:pPr algn="ctr"/>
            <a:r>
              <a:rPr lang="de-DE" sz="4000" dirty="0">
                <a:solidFill>
                  <a:srgbClr val="0070C0"/>
                </a:solidFill>
                <a:latin typeface="Century Gothic" panose="020B0502020202020204" pitchFamily="34" charset="0"/>
              </a:rPr>
              <a:t>Wortschatz</a:t>
            </a:r>
            <a:endParaRPr lang="de-DE" sz="4000" dirty="0">
              <a:latin typeface="Century Gothic" panose="020B0502020202020204" pitchFamily="34" charset="0"/>
            </a:endParaRPr>
          </a:p>
        </p:txBody>
      </p:sp>
      <p:pic>
        <p:nvPicPr>
          <p:cNvPr id="11" name="Inhaltsplatzhalter 7"/>
          <p:cNvPicPr>
            <a:picLocks noChangeAspect="1"/>
          </p:cNvPicPr>
          <p:nvPr/>
        </p:nvPicPr>
        <p:blipFill rotWithShape="1">
          <a:blip r:embed="rId2" cstate="print">
            <a:extLst>
              <a:ext uri="{28A0092B-C50C-407E-A947-70E740481C1C}">
                <a14:useLocalDpi xmlns:a14="http://schemas.microsoft.com/office/drawing/2010/main" val="0"/>
              </a:ext>
            </a:extLst>
          </a:blip>
          <a:srcRect l="28341" r="9311" b="2703"/>
          <a:stretch/>
        </p:blipFill>
        <p:spPr>
          <a:xfrm rot="5400000">
            <a:off x="2342374" y="1449526"/>
            <a:ext cx="4517059" cy="4694721"/>
          </a:xfrm>
          <a:prstGeom prst="rect">
            <a:avLst/>
          </a:prstGeom>
        </p:spPr>
      </p:pic>
    </p:spTree>
    <p:extLst>
      <p:ext uri="{BB962C8B-B14F-4D97-AF65-F5344CB8AC3E}">
        <p14:creationId xmlns:p14="http://schemas.microsoft.com/office/powerpoint/2010/main" val="3620998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1091</Words>
  <Application>Microsoft Office PowerPoint</Application>
  <PresentationFormat>Bildschirmpräsentation (4:3)</PresentationFormat>
  <Paragraphs>466</Paragraphs>
  <Slides>49</Slides>
  <Notes>8</Notes>
  <HiddenSlides>7</HiddenSlides>
  <MMClips>0</MMClips>
  <ScaleCrop>false</ScaleCrop>
  <HeadingPairs>
    <vt:vector size="4" baseType="variant">
      <vt:variant>
        <vt:lpstr>Design</vt:lpstr>
      </vt:variant>
      <vt:variant>
        <vt:i4>1</vt:i4>
      </vt:variant>
      <vt:variant>
        <vt:lpstr>Folientitel</vt:lpstr>
      </vt:variant>
      <vt:variant>
        <vt:i4>49</vt:i4>
      </vt:variant>
    </vt:vector>
  </HeadingPairs>
  <TitlesOfParts>
    <vt:vector size="50" baseType="lpstr">
      <vt:lpstr>Larissa-Design</vt:lpstr>
      <vt:lpstr>Rechtschreibtraining  in der Grundschule  Montag, 13. März 2017  14.30-17.00 Uhr</vt:lpstr>
      <vt:lpstr>Ziele des heutigen Nachmittags  </vt:lpstr>
      <vt:lpstr>Exkurs Lesen</vt:lpstr>
      <vt:lpstr>  </vt:lpstr>
      <vt:lpstr>PowerPoint-Präsentation</vt:lpstr>
      <vt:lpstr>PowerPoint-Präsentation</vt:lpstr>
      <vt:lpstr> </vt:lpstr>
      <vt:lpstr> </vt:lpstr>
      <vt:lpstr> </vt:lpstr>
      <vt:lpstr> </vt:lpstr>
      <vt:lpstr> </vt:lpstr>
      <vt:lpstr> </vt:lpstr>
      <vt:lpstr>             Schwin gen</vt:lpstr>
      <vt:lpstr> </vt:lpstr>
      <vt:lpstr> </vt:lpstr>
      <vt:lpstr> Wortdiktat  </vt:lpstr>
      <vt:lpstr>Stundenablauf</vt:lpstr>
      <vt:lpstr>Einteilung der Wörter  </vt:lpstr>
      <vt:lpstr>Einteilung der Wörter  </vt:lpstr>
      <vt:lpstr>            Lauttreue Wörter   </vt:lpstr>
      <vt:lpstr>PowerPoint-Präsentation</vt:lpstr>
      <vt:lpstr>              </vt:lpstr>
      <vt:lpstr>       !</vt:lpstr>
      <vt:lpstr>PowerPoint-Präsentation</vt:lpstr>
      <vt:lpstr>      Großschreibung</vt:lpstr>
      <vt:lpstr> Rechtschreibthemen</vt:lpstr>
      <vt:lpstr>Training </vt:lpstr>
      <vt:lpstr>Typische Stunde</vt:lpstr>
      <vt:lpstr>PowerPoint-Präsentation</vt:lpstr>
      <vt:lpstr>15 Minuten Pause</vt:lpstr>
      <vt:lpstr>PowerPoint-Präsentation</vt:lpstr>
      <vt:lpstr> Grundwortschatztraining </vt:lpstr>
      <vt:lpstr> Grundwortschatztraining </vt:lpstr>
      <vt:lpstr>wohnen     schnell         Leute        heiß </vt:lpstr>
      <vt:lpstr>PowerPoint-Präsentation</vt:lpstr>
      <vt:lpstr>Wochenplan</vt:lpstr>
      <vt:lpstr>Hausaufgabenanleitung </vt:lpstr>
      <vt:lpstr>Wochenhausaufgabe am Montag </vt:lpstr>
      <vt:lpstr>Partnerwortdiktat   Datum__________ Namen __________________  +  ________________________ </vt:lpstr>
      <vt:lpstr> Partnerwortdiktat am Donnerstag </vt:lpstr>
      <vt:lpstr>Partnerwortdiktat </vt:lpstr>
      <vt:lpstr>Satzdiktat    Ich heiße ______________        Datum _______ </vt:lpstr>
      <vt:lpstr> Satzdiktat am Freitag  </vt:lpstr>
      <vt:lpstr>Satzdiktat </vt:lpstr>
      <vt:lpstr>Rechtschreibampel</vt:lpstr>
      <vt:lpstr> Gut 1 </vt:lpstr>
      <vt:lpstr>Literatur</vt:lpstr>
      <vt:lpstr>Literatur</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Christel</dc:creator>
  <cp:lastModifiedBy>admin</cp:lastModifiedBy>
  <cp:revision>260</cp:revision>
  <cp:lastPrinted>2017-03-09T22:19:52Z</cp:lastPrinted>
  <dcterms:created xsi:type="dcterms:W3CDTF">2015-10-21T07:59:22Z</dcterms:created>
  <dcterms:modified xsi:type="dcterms:W3CDTF">2017-03-20T15:39:28Z</dcterms:modified>
</cp:coreProperties>
</file>